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 id="2147483720" r:id="rId2"/>
    <p:sldMasterId id="2147483721" r:id="rId3"/>
    <p:sldMasterId id="2147483722" r:id="rId4"/>
    <p:sldMasterId id="2147483723" r:id="rId5"/>
  </p:sldMasterIdLst>
  <p:notesMasterIdLst>
    <p:notesMasterId r:id="rId5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Century Gothic" panose="020B0502020202020204" pitchFamily="34" charset="0"/>
      <p:regular r:id="rId55"/>
      <p:bold r:id="rId56"/>
      <p:italic r:id="rId57"/>
      <p:boldItalic r:id="rId58"/>
    </p:embeddedFont>
    <p:embeddedFont>
      <p:font typeface="Noto Sans" panose="020B05020405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B95797-56AE-460D-8998-3C65DA099E83}">
  <a:tblStyle styleId="{B1B95797-56AE-460D-8998-3C65DA099E8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B"/>
          </a:solidFill>
        </a:fill>
      </a:tcStyle>
    </a:wholeTbl>
    <a:band1H>
      <a:tcTxStyle/>
      <a:tcStyle>
        <a:tcBdr/>
        <a:fill>
          <a:solidFill>
            <a:srgbClr val="CACBD4"/>
          </a:solidFill>
        </a:fill>
      </a:tcStyle>
    </a:band1H>
    <a:band2H>
      <a:tcTxStyle/>
      <a:tcStyle>
        <a:tcBdr/>
      </a:tcStyle>
    </a:band2H>
    <a:band1V>
      <a:tcTxStyle/>
      <a:tcStyle>
        <a:tcBdr/>
        <a:fill>
          <a:solidFill>
            <a:srgbClr val="CACB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8"/>
  </p:normalViewPr>
  <p:slideViewPr>
    <p:cSldViewPr snapToGrid="0">
      <p:cViewPr varScale="1">
        <p:scale>
          <a:sx n="149" d="100"/>
          <a:sy n="149" d="100"/>
        </p:scale>
        <p:origin x="66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riting.wisc.edu/handbook/assignments/grants-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5fc7e05685_1_0:notes"/>
          <p:cNvSpPr>
            <a:spLocks noGrp="1" noRot="1" noChangeAspect="1"/>
          </p:cNvSpPr>
          <p:nvPr>
            <p:ph type="sldImg" idx="2"/>
          </p:nvPr>
        </p:nvSpPr>
        <p:spPr>
          <a:xfrm>
            <a:off x="91291" y="685838"/>
            <a:ext cx="66756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25fc7e05685_1_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Enable the Russian interpretation on start</a:t>
            </a:r>
            <a:endParaRPr/>
          </a:p>
        </p:txBody>
      </p:sp>
      <p:sp>
        <p:nvSpPr>
          <p:cNvPr id="402" name="Google Shape;402;g25fc7e05685_1_0:notes"/>
          <p:cNvSpPr txBox="1">
            <a:spLocks noGrp="1"/>
          </p:cNvSpPr>
          <p:nvPr>
            <p:ph type="sldNum" idx="12"/>
          </p:nvPr>
        </p:nvSpPr>
        <p:spPr>
          <a:xfrm>
            <a:off x="3429001" y="8823380"/>
            <a:ext cx="2971800" cy="237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5fc9cba0a4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25fc9cba0a4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Your project is important because it is responding to a gap in resources, knowledge, or opportunity that really needs to be filled. In order to establish the value of your project, you need to clarify the need or problem that your project responds to. Early in your proposal, make sure that you establish the context of this problem (i.e., the background). If this problem affects a particular population, describe that group of people.Include data if appropriate. Particularly for research grants, this examination may take the form of a short literature review clarifying that you’ve read extensively on this topic and  understand your project’s scholarly context and significance. But even for research grants it's important to clarify why this project will make a wider, positive impact and not just how it will answer a specific academic question.</a:t>
            </a:r>
            <a:endParaRPr/>
          </a:p>
        </p:txBody>
      </p:sp>
      <p:sp>
        <p:nvSpPr>
          <p:cNvPr id="487" name="Google Shape;487;g25fc9cba0a4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5fc9cba0a4_0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25fc9cba0a4_0_3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is the problem? What is the need? What types of description and data provide justification for this research project? 1) (purple) Evidence from the literature - TPD improves performance 2) (blue) Data and Description of contexts (including specific population)  to portray the issue - teacher shortage, lack of teacher quality in rural areas (data 40% of teachers) 3) (yellow) Relevance to national priorities Policy support for the research (updated PD policy for teachers and increased budget for mobile technology). 4) importance and impact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Oftentimes, funder wants to back or award funds to something that is sustainable and connecting your research to priorities in the wider context can show promise for that that. Continue to think about your audience in terms of what justification might be helpful to emphasize - does the funder focus on innovation? Then, highlight how your project is different from other research projects or education innovations that exist - Audience, Purpose, and Justification are crucial to think about when you begin to write you proposal so that you can refer back to them throughout the major sections in the proposal, particularly when you are mapping out your activities, and linking them to the intended results - as you will see in the next section. </a:t>
            </a:r>
            <a:endParaRPr/>
          </a:p>
        </p:txBody>
      </p:sp>
      <p:sp>
        <p:nvSpPr>
          <p:cNvPr id="496" name="Google Shape;496;g25fc9cba0a4_0_3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5fc9cba0a4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g25fc9cba0a4_0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5fc9cba0a4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25fc9cba0a4_0_8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25fc9cba0a4_0_8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5fc9cba0a4_0_8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25fc9cba0a4_0_8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25fc9cba0a4_0_8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5fc9cba0a4_0_8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25fc9cba0a4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5fc9cba0a4_0_8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5fc9cba0a4_0_8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5fc9cba0a4_0_8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5fc9cba0a4_0_8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5fc9cba0a4_0_8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71" name="Google Shape;571;g25fc9cba0a4_0_8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5fc9cba0a4_0_8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25fc9cba0a4_0_8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25fc9cba0a4_0_8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5fc9cba0a4_0_9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25fc9cba0a4_0_9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00" name="Google Shape;600;g25fc9cba0a4_0_9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5fc9cba0a4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25fc9cba0a4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fc9cba0a4_0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25fc9cba0a4_0_9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g25fc9cba0a4_0_9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5fc7e05685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5fc7e05685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5fc9cba0a4_0_9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25fc9cba0a4_0_9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g25fc9cba0a4_0_9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5fc9cba0a4_0_2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5fc9cba0a4_0_2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5fc9cba0a4_0_13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g25fc9cba0a4_0_1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5fed72ed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5fed72ed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5fed72ed5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5fed72ed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5fed72ed5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5fed72ed5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5fc9cba0a4_0_14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g25fc9cba0a4_0_14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5fed72ed5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5fed72ed5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fc9cba0a4_0_297: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5fc9cba0a4_0_297: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444500" marR="0" lvl="0" indent="-228600" algn="l" rtl="0">
              <a:lnSpc>
                <a:spcPct val="100000"/>
              </a:lnSpc>
              <a:spcBef>
                <a:spcPts val="0"/>
              </a:spcBef>
              <a:spcAft>
                <a:spcPts val="0"/>
              </a:spcAft>
              <a:buSzPts val="1400"/>
              <a:buNone/>
            </a:pPr>
            <a:r>
              <a:rPr lang="en-GB" sz="1400"/>
              <a:t>Welcome to this grant-writing workshop. Today we will talk about the Who, What, Why, How and So What of proposal-writing specifically focusing on research project proposals. We have a lot to cover today in just two hours. That means that we will only scratch the surface with the basics, but it is our hope that you will walk about with a few new perspectives and tools that you can apply to your own writing. We’ll start with The Who, Why and What, pause for a 10 minute Q&amp; A before moving on to the How (which encompasses methods and budgeting), do another Q&amp;A, and then move on to the final Part 4 of the workshop - the So What - which will discuss sharing knowledge and measuring results. We’ll conclude with a final Q&amp;A. We hope that you’ll engage with the workshop activities by responding in the chat, and by raising your hand if the activity calls for that. </a:t>
            </a:r>
            <a:endParaRPr sz="1400"/>
          </a:p>
        </p:txBody>
      </p:sp>
      <p:sp>
        <p:nvSpPr>
          <p:cNvPr id="423" name="Google Shape;423;g25fc9cba0a4_0_297: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5fed72ed5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5fed72ed5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5fed72ed52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5fed72ed52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5fc9cba0a4_0_1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g25fc9cba0a4_0_1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5fc7e05685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25fc7e05685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5fc7e05685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5fc7e05685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5fc7e05685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25fc7e05685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5fc7e05685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5fc7e05685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5fc7e05685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g25fc7e05685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71" name="Google Shape;871;g25fc7e05685_1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5fc7e05685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g25fc7e05685_1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81" name="Google Shape;881;g25fc7e05685_1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5fc9cba0a4_0_15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9" name="Google Shape;889;g25fc9cba0a4_0_1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5fc9cba0a4_0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t>The proposal - Keep in mind that you are writing a proposal that multiple members of a review committee or panel will be reviewing. So - what DO readers want to know? Remember that most readers will not respond well to a poorly organized, poorly written, or confusing proposal. Be sure to give readers what they want. According to Przeworksi and Salomon, reviewers are looking for the answers to three main questions. </a:t>
            </a:r>
            <a:endParaRPr/>
          </a:p>
          <a:p>
            <a:pPr marL="0" lvl="0" indent="0" algn="l" rtl="0">
              <a:spcBef>
                <a:spcPts val="0"/>
              </a:spcBef>
              <a:spcAft>
                <a:spcPts val="0"/>
              </a:spcAft>
              <a:buClr>
                <a:schemeClr val="dk1"/>
              </a:buClr>
              <a:buSzPts val="1400"/>
              <a:buFont typeface="Arial"/>
              <a:buNone/>
            </a:pPr>
            <a:r>
              <a:rPr lang="en-GB"/>
              <a:t>What are we going to learn as a result of the proposed project that we do not know now? (goals, aims, and outcomes)</a:t>
            </a:r>
            <a:endParaRPr/>
          </a:p>
          <a:p>
            <a:pPr marL="0" lvl="0" indent="0" algn="l" rtl="0">
              <a:spcBef>
                <a:spcPts val="0"/>
              </a:spcBef>
              <a:spcAft>
                <a:spcPts val="0"/>
              </a:spcAft>
              <a:buClr>
                <a:schemeClr val="dk1"/>
              </a:buClr>
              <a:buSzPts val="1400"/>
              <a:buFont typeface="Arial"/>
              <a:buNone/>
            </a:pPr>
            <a:r>
              <a:rPr lang="en-GB"/>
              <a:t>Why is it worth knowing? (significance)</a:t>
            </a:r>
            <a:endParaRPr/>
          </a:p>
          <a:p>
            <a:pPr marL="0" lvl="0" indent="0" algn="l" rtl="0">
              <a:spcBef>
                <a:spcPts val="0"/>
              </a:spcBef>
              <a:spcAft>
                <a:spcPts val="0"/>
              </a:spcAft>
              <a:buClr>
                <a:schemeClr val="dk1"/>
              </a:buClr>
              <a:buSzPts val="1400"/>
              <a:buFont typeface="Arial"/>
              <a:buNone/>
            </a:pPr>
            <a:r>
              <a:rPr lang="en-GB"/>
              <a:t>How will we know that the conclusions are valid? (criteria for success)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GB"/>
              <a:t>These questions, as you will see, align with the common elements of most research grant proposals.</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30" name="Google Shape;430;g25fc9cba0a4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5fc9cba0a4_0_18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g25fc9cba0a4_0_18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5fc9cba0a4_0_18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g25fc9cba0a4_0_18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03" name="Google Shape;903;g25fc9cba0a4_0_18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5fc9cba0a4_0_18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g25fc9cba0a4_0_18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7" name="Google Shape;937;g25fc9cba0a4_0_18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5fc9cba0a4_0_2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g25fc9cba0a4_0_2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25fc9cba0a4_0_20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g25fc9cba0a4_0_20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5fc9cba0a4_0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highlight>
                <a:srgbClr val="FFFFFF"/>
              </a:highlight>
            </a:endParaRPr>
          </a:p>
          <a:p>
            <a:pPr marL="0" lvl="0" indent="0" algn="l" rtl="0">
              <a:spcBef>
                <a:spcPts val="0"/>
              </a:spcBef>
              <a:spcAft>
                <a:spcPts val="0"/>
              </a:spcAft>
              <a:buSzPts val="1400"/>
              <a:buNone/>
            </a:pPr>
            <a:r>
              <a:rPr lang="en-GB">
                <a:solidFill>
                  <a:schemeClr val="dk1"/>
                </a:solidFill>
              </a:rPr>
              <a:t>However, you need to ensure that you follow all the guidelines for the particular grant you are applying for. This may require you to reframe your project in a different light or language. Reframing your project to fit a specific grant’s requirements is a legitimate and necessary part of the process unless it will fundamentally change your project’s goals or outcomes.Final decisions about which proposals are funded often come down to whether the proposal convinces the reviewer that the research project is well planned and feasible and whether the investigators are well qualified to execute it. Throughout the proposal, be as explicit as possible. Predict the questions that the reviewer may have and answer them. </a:t>
            </a:r>
            <a:endParaRPr>
              <a:solidFill>
                <a:schemeClr val="dk1"/>
              </a:solidFill>
            </a:endParaRPr>
          </a:p>
          <a:p>
            <a:pPr marL="0" lvl="0" indent="0" algn="l" rtl="0">
              <a:spcBef>
                <a:spcPts val="0"/>
              </a:spcBef>
              <a:spcAft>
                <a:spcPts val="0"/>
              </a:spcAft>
              <a:buSzPts val="1400"/>
              <a:buNone/>
            </a:pP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The reasons for rejection can be varied but include 1) applications that do not fit the funding program’s missions and goals and therefore are deemed out of scope, 2) applications do not follow the guidance and are ineligible, and 3) those that do not fully answer the that do not fully and clearly answer the questions, scoring too low to be considered for funding. </a:t>
            </a:r>
            <a:endParaRPr>
              <a:solidFill>
                <a:schemeClr val="dk1"/>
              </a:solidFill>
            </a:endParaRPr>
          </a:p>
          <a:p>
            <a:pPr marL="0" lvl="0" indent="0" algn="l" rtl="0">
              <a:lnSpc>
                <a:spcPct val="100000"/>
              </a:lnSpc>
              <a:spcBef>
                <a:spcPts val="0"/>
              </a:spcBef>
              <a:spcAft>
                <a:spcPts val="0"/>
              </a:spcAft>
              <a:buSzPts val="1400"/>
              <a:buNone/>
            </a:pPr>
            <a:endParaRPr sz="1000">
              <a:highlight>
                <a:srgbClr val="FFFFFF"/>
              </a:highlight>
            </a:endParaRPr>
          </a:p>
          <a:p>
            <a:pPr marL="0" lvl="0" indent="0" algn="l" rtl="0">
              <a:spcBef>
                <a:spcPts val="0"/>
              </a:spcBef>
              <a:spcAft>
                <a:spcPts val="0"/>
              </a:spcAft>
              <a:buClr>
                <a:schemeClr val="dk1"/>
              </a:buClr>
              <a:buSzPts val="1400"/>
              <a:buFont typeface="Arial"/>
              <a:buNone/>
            </a:pPr>
            <a:r>
              <a:rPr lang="en-GB">
                <a:solidFill>
                  <a:schemeClr val="dk1"/>
                </a:solidFill>
              </a:rPr>
              <a:t>Paste in chat -</a:t>
            </a:r>
            <a:r>
              <a:rPr lang="en-GB" sz="1000">
                <a:solidFill>
                  <a:schemeClr val="dk1"/>
                </a:solidFill>
                <a:highlight>
                  <a:schemeClr val="lt1"/>
                </a:highlight>
              </a:rPr>
              <a:t>For more tips and information about the elements of grant proposals, visit </a:t>
            </a:r>
            <a:r>
              <a:rPr lang="en-GB" sz="1000" u="sng">
                <a:solidFill>
                  <a:schemeClr val="hlink"/>
                </a:solidFill>
                <a:highlight>
                  <a:schemeClr val="lt1"/>
                </a:highlight>
                <a:hlinkClick r:id="rId3"/>
              </a:rPr>
              <a:t>https://writing.wisc.edu/handbook/assignments/grants-2/</a:t>
            </a:r>
            <a:endParaRPr sz="1000">
              <a:solidFill>
                <a:schemeClr val="dk1"/>
              </a:solidFill>
              <a:highlight>
                <a:schemeClr val="lt1"/>
              </a:highlight>
            </a:endParaRPr>
          </a:p>
          <a:p>
            <a:pPr marL="0" lvl="0" indent="0" algn="l" rtl="0">
              <a:lnSpc>
                <a:spcPct val="100000"/>
              </a:lnSpc>
              <a:spcBef>
                <a:spcPts val="0"/>
              </a:spcBef>
              <a:spcAft>
                <a:spcPts val="0"/>
              </a:spcAft>
              <a:buSzPts val="1400"/>
              <a:buNone/>
            </a:pPr>
            <a:endParaRPr sz="1000">
              <a:highlight>
                <a:srgbClr val="FFFFFF"/>
              </a:highlight>
            </a:endParaRPr>
          </a:p>
        </p:txBody>
      </p:sp>
      <p:sp>
        <p:nvSpPr>
          <p:cNvPr id="438" name="Google Shape;438;g25fc9cba0a4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5fc9cba0a4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5fc9cba0a4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5fc9cba0a4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What is a mission for an organization? What are values? A mission is what sets you apart - it defines your specific purpose. Values are what drives the organizations. What you believe in. Ask: Look at NORRAG’s mission - what key words do you notice? (education quality, equity, under-represented expertise)  Look at USAID’s mission statement? What key words so you notice that represent their mission values goals? (democratic, prosperity, reduce poverty, disaster assistance)</a:t>
            </a:r>
            <a:endParaRPr/>
          </a:p>
        </p:txBody>
      </p:sp>
      <p:sp>
        <p:nvSpPr>
          <p:cNvPr id="453" name="Google Shape;453;g25fc9cba0a4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5fc9cba0a4_0_3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Your objectives needs to address the problem to help close the gap. The purpose should flow from the problem statement and address the proposed problem. Answer the questions - Why are you doing this research? Think about the purpose or your research project? What is it? How does it align with the organization's mission and goals of the funding organization?</a:t>
            </a:r>
            <a:endParaRPr/>
          </a:p>
        </p:txBody>
      </p:sp>
      <p:sp>
        <p:nvSpPr>
          <p:cNvPr id="464" name="Google Shape;464;g25fc9cba0a4_0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5fc9cba0a4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AutoNum type="alphaUcPeriod"/>
            </a:pPr>
            <a:r>
              <a:rPr lang="en-GB"/>
              <a:t>What is the problem? A. Disasters occurring frequently - residents are not equipped with enough information to respond in school settings. B. Lack of equity in educational settings due lack of access to schooling. Gap is that there are inadequate distance learning teaching pedagogy/practices and teacher support. Think about the purpose or your research project? What is it? How does it align with the organization's mission and goals of the funding organization?</a:t>
            </a:r>
            <a:endParaRPr/>
          </a:p>
        </p:txBody>
      </p:sp>
      <p:sp>
        <p:nvSpPr>
          <p:cNvPr id="475" name="Google Shape;475;g25fc9cba0a4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2"/>
        <p:cNvGrpSpPr/>
        <p:nvPr/>
      </p:nvGrpSpPr>
      <p:grpSpPr>
        <a:xfrm>
          <a:off x="0" y="0"/>
          <a:ext cx="0" cy="0"/>
          <a:chOff x="0" y="0"/>
          <a:chExt cx="0" cy="0"/>
        </a:xfrm>
      </p:grpSpPr>
      <p:sp>
        <p:nvSpPr>
          <p:cNvPr id="53" name="Google Shape;53;p14"/>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pic>
        <p:nvPicPr>
          <p:cNvPr id="54" name="Google Shape;54;p14" descr="Une image contenant signe, alimentation, gens&#10;&#10;Description générée automatiquement"/>
          <p:cNvPicPr preferRelativeResize="0"/>
          <p:nvPr/>
        </p:nvPicPr>
        <p:blipFill rotWithShape="1">
          <a:blip r:embed="rId2">
            <a:alphaModFix/>
          </a:blip>
          <a:srcRect b="29303"/>
          <a:stretch/>
        </p:blipFill>
        <p:spPr>
          <a:xfrm>
            <a:off x="1547664" y="998543"/>
            <a:ext cx="6495275" cy="2005250"/>
          </a:xfrm>
          <a:prstGeom prst="rect">
            <a:avLst/>
          </a:prstGeom>
          <a:noFill/>
          <a:ln>
            <a:noFill/>
          </a:ln>
        </p:spPr>
      </p:pic>
      <p:cxnSp>
        <p:nvCxnSpPr>
          <p:cNvPr id="55" name="Google Shape;55;p14"/>
          <p:cNvCxnSpPr/>
          <p:nvPr/>
        </p:nvCxnSpPr>
        <p:spPr>
          <a:xfrm>
            <a:off x="0" y="4515966"/>
            <a:ext cx="9144000" cy="0"/>
          </a:xfrm>
          <a:prstGeom prst="straightConnector1">
            <a:avLst/>
          </a:prstGeom>
          <a:noFill/>
          <a:ln w="9525" cap="rnd" cmpd="sng">
            <a:solidFill>
              <a:schemeClr val="lt1"/>
            </a:solidFill>
            <a:prstDash val="solid"/>
            <a:round/>
            <a:headEnd type="none" w="sm" len="sm"/>
            <a:tailEnd type="none" w="sm" len="sm"/>
          </a:ln>
        </p:spPr>
      </p:cxnSp>
      <p:pic>
        <p:nvPicPr>
          <p:cNvPr id="56" name="Google Shape;56;p14" descr="Une image contenant dessin&#10;&#10;Description générée automatiquement"/>
          <p:cNvPicPr preferRelativeResize="0"/>
          <p:nvPr/>
        </p:nvPicPr>
        <p:blipFill rotWithShape="1">
          <a:blip r:embed="rId3">
            <a:alphaModFix/>
          </a:blip>
          <a:srcRect/>
          <a:stretch/>
        </p:blipFill>
        <p:spPr>
          <a:xfrm>
            <a:off x="553966" y="4645806"/>
            <a:ext cx="1514476" cy="342900"/>
          </a:xfrm>
          <a:prstGeom prst="rect">
            <a:avLst/>
          </a:prstGeom>
          <a:noFill/>
          <a:ln>
            <a:noFill/>
          </a:ln>
        </p:spPr>
      </p:pic>
      <p:pic>
        <p:nvPicPr>
          <p:cNvPr id="57" name="Google Shape;57;p14"/>
          <p:cNvPicPr preferRelativeResize="0"/>
          <p:nvPr/>
        </p:nvPicPr>
        <p:blipFill rotWithShape="1">
          <a:blip r:embed="rId4">
            <a:alphaModFix/>
          </a:blip>
          <a:srcRect/>
          <a:stretch/>
        </p:blipFill>
        <p:spPr>
          <a:xfrm>
            <a:off x="7509940" y="4574235"/>
            <a:ext cx="1080095" cy="486043"/>
          </a:xfrm>
          <a:prstGeom prst="rect">
            <a:avLst/>
          </a:prstGeom>
          <a:noFill/>
          <a:ln>
            <a:noFill/>
          </a:ln>
        </p:spPr>
      </p:pic>
      <p:pic>
        <p:nvPicPr>
          <p:cNvPr id="58" name="Google Shape;58;p14"/>
          <p:cNvPicPr preferRelativeResize="0"/>
          <p:nvPr/>
        </p:nvPicPr>
        <p:blipFill rotWithShape="1">
          <a:blip r:embed="rId5">
            <a:alphaModFix/>
          </a:blip>
          <a:srcRect/>
          <a:stretch/>
        </p:blipFill>
        <p:spPr>
          <a:xfrm>
            <a:off x="4499109" y="4699283"/>
            <a:ext cx="2106233" cy="315568"/>
          </a:xfrm>
          <a:prstGeom prst="rect">
            <a:avLst/>
          </a:prstGeom>
          <a:noFill/>
          <a:ln>
            <a:noFill/>
          </a:ln>
        </p:spPr>
      </p:pic>
      <p:pic>
        <p:nvPicPr>
          <p:cNvPr id="59" name="Google Shape;59;p14"/>
          <p:cNvPicPr preferRelativeResize="0"/>
          <p:nvPr/>
        </p:nvPicPr>
        <p:blipFill rotWithShape="1">
          <a:blip r:embed="rId6">
            <a:alphaModFix/>
          </a:blip>
          <a:srcRect l="29829" t="33381" r="29752" b="30694"/>
          <a:stretch/>
        </p:blipFill>
        <p:spPr>
          <a:xfrm>
            <a:off x="2681790" y="4574224"/>
            <a:ext cx="972106" cy="4860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orange">
  <p:cSld name="Section orange">
    <p:bg>
      <p:bgPr>
        <a:solidFill>
          <a:schemeClr val="accent5"/>
        </a:solidFill>
        <a:effectLst/>
      </p:bgPr>
    </p:bg>
    <p:spTree>
      <p:nvGrpSpPr>
        <p:cNvPr id="1"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62" name="Google Shape;62;p15"/>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3" name="Google Shape;63;p1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4" name="Google Shape;64;p15"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pic>
        <p:nvPicPr>
          <p:cNvPr id="65" name="Google Shape;65;p15"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itre et contenu">
  <p:cSld name="8_Titre et contenu">
    <p:spTree>
      <p:nvGrpSpPr>
        <p:cNvPr id="1" name="Shape 66"/>
        <p:cNvGrpSpPr/>
        <p:nvPr/>
      </p:nvGrpSpPr>
      <p:grpSpPr>
        <a:xfrm>
          <a:off x="0" y="0"/>
          <a:ext cx="0" cy="0"/>
          <a:chOff x="0" y="0"/>
          <a:chExt cx="0" cy="0"/>
        </a:xfrm>
      </p:grpSpPr>
      <p:sp>
        <p:nvSpPr>
          <p:cNvPr id="67" name="Google Shape;67;p16"/>
          <p:cNvSpPr/>
          <p:nvPr/>
        </p:nvSpPr>
        <p:spPr>
          <a:xfrm>
            <a:off x="0" y="-20538"/>
            <a:ext cx="9144000" cy="594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68" name="Google Shape;68;p16"/>
          <p:cNvSpPr txBox="1">
            <a:spLocks noGrp="1"/>
          </p:cNvSpPr>
          <p:nvPr>
            <p:ph type="title"/>
          </p:nvPr>
        </p:nvSpPr>
        <p:spPr>
          <a:xfrm>
            <a:off x="197514" y="-74544"/>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9" name="Google Shape;69;p16"/>
          <p:cNvSpPr txBox="1">
            <a:spLocks noGrp="1"/>
          </p:cNvSpPr>
          <p:nvPr>
            <p:ph type="body" idx="1"/>
          </p:nvPr>
        </p:nvSpPr>
        <p:spPr>
          <a:xfrm>
            <a:off x="602972" y="789552"/>
            <a:ext cx="7916100" cy="3942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Century Gothic"/>
                <a:ea typeface="Century Gothic"/>
                <a:cs typeface="Century Gothic"/>
                <a:sym typeface="Century Gothic"/>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70" name="Google Shape;70;p1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1" name="Google Shape;71;p16" descr="Une image contenant ordinateur, signe&#10;&#10;Description générée automatiquement"/>
          <p:cNvPicPr preferRelativeResize="0"/>
          <p:nvPr/>
        </p:nvPicPr>
        <p:blipFill rotWithShape="1">
          <a:blip r:embed="rId2">
            <a:alphaModFix/>
          </a:blip>
          <a:srcRect/>
          <a:stretch/>
        </p:blipFill>
        <p:spPr>
          <a:xfrm rot="5400000">
            <a:off x="8035509" y="188362"/>
            <a:ext cx="566344" cy="79661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72"/>
        <p:cNvGrpSpPr/>
        <p:nvPr/>
      </p:nvGrpSpPr>
      <p:grpSpPr>
        <a:xfrm>
          <a:off x="0" y="0"/>
          <a:ext cx="0" cy="0"/>
          <a:chOff x="0" y="0"/>
          <a:chExt cx="0" cy="0"/>
        </a:xfrm>
      </p:grpSpPr>
      <p:sp>
        <p:nvSpPr>
          <p:cNvPr id="73" name="Google Shape;73;p17"/>
          <p:cNvSpPr/>
          <p:nvPr/>
        </p:nvSpPr>
        <p:spPr>
          <a:xfrm>
            <a:off x="0" y="0"/>
            <a:ext cx="4572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74" name="Google Shape;74;p17"/>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75" name="Google Shape;75;p17"/>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76" name="Google Shape;76;p17"/>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7" name="Google Shape;77;p17"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grey">
  <p:cSld name="Section grey">
    <p:bg>
      <p:bgPr>
        <a:solidFill>
          <a:schemeClr val="accent5"/>
        </a:solidFill>
        <a:effectLst/>
      </p:bgPr>
    </p:bg>
    <p:spTree>
      <p:nvGrpSpPr>
        <p:cNvPr id="1"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80" name="Google Shape;80;p1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81" name="Google Shape;81;p18"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82" name="Google Shape;82;p18" descr="Une image contenant signe, alimentation, gens&#10;&#10;Description générée automatiquement"/>
          <p:cNvPicPr preferRelativeResize="0"/>
          <p:nvPr/>
        </p:nvPicPr>
        <p:blipFill rotWithShape="1">
          <a:blip r:embed="rId3">
            <a:alphaModFix/>
          </a:blip>
          <a:srcRect b="41680"/>
          <a:stretch/>
        </p:blipFill>
        <p:spPr>
          <a:xfrm>
            <a:off x="527290" y="260612"/>
            <a:ext cx="2076988" cy="528941"/>
          </a:xfrm>
          <a:prstGeom prst="rect">
            <a:avLst/>
          </a:prstGeom>
          <a:noFill/>
          <a:ln>
            <a:noFill/>
          </a:ln>
        </p:spPr>
      </p:pic>
      <p:sp>
        <p:nvSpPr>
          <p:cNvPr id="83" name="Google Shape;83;p18"/>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grey">
  <p:cSld name="1_Section grey">
    <p:bg>
      <p:bgPr>
        <a:solidFill>
          <a:schemeClr val="accent5"/>
        </a:solidFill>
        <a:effectLst/>
      </p:bgPr>
    </p:bg>
    <p:spTree>
      <p:nvGrpSpPr>
        <p:cNvPr id="1"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86" name="Google Shape;86;p1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9"/>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lue3">
  <p:cSld name="Section blue3">
    <p:bg>
      <p:bgPr>
        <a:solidFill>
          <a:schemeClr val="accent5"/>
        </a:solidFill>
        <a:effectLst/>
      </p:bgPr>
    </p:bg>
    <p:spTree>
      <p:nvGrpSpPr>
        <p:cNvPr id="1"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90" name="Google Shape;90;p2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1" name="Google Shape;91;p20" descr="Une image contenant dessin, signe&#10;&#10;Description générée automatiquement"/>
          <p:cNvPicPr preferRelativeResize="0"/>
          <p:nvPr/>
        </p:nvPicPr>
        <p:blipFill rotWithShape="1">
          <a:blip r:embed="rId2">
            <a:alphaModFix/>
          </a:blip>
          <a:srcRect/>
          <a:stretch/>
        </p:blipFill>
        <p:spPr>
          <a:xfrm>
            <a:off x="521550" y="271684"/>
            <a:ext cx="2051638" cy="895909"/>
          </a:xfrm>
          <a:prstGeom prst="rect">
            <a:avLst/>
          </a:prstGeom>
          <a:noFill/>
          <a:ln>
            <a:noFill/>
          </a:ln>
        </p:spPr>
      </p:pic>
      <p:sp>
        <p:nvSpPr>
          <p:cNvPr id="92" name="Google Shape;92;p20"/>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93" name="Google Shape;93;p20"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itre et contenu">
  <p:cSld name="5_Titre et contenu">
    <p:spTree>
      <p:nvGrpSpPr>
        <p:cNvPr id="1" name="Shape 94"/>
        <p:cNvGrpSpPr/>
        <p:nvPr/>
      </p:nvGrpSpPr>
      <p:grpSpPr>
        <a:xfrm>
          <a:off x="0" y="0"/>
          <a:ext cx="0" cy="0"/>
          <a:chOff x="0" y="0"/>
          <a:chExt cx="0" cy="0"/>
        </a:xfrm>
      </p:grpSpPr>
      <p:sp>
        <p:nvSpPr>
          <p:cNvPr id="95" name="Google Shape;95;p21"/>
          <p:cNvSpPr/>
          <p:nvPr/>
        </p:nvSpPr>
        <p:spPr>
          <a:xfrm>
            <a:off x="0" y="0"/>
            <a:ext cx="4572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96" name="Google Shape;96;p21"/>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7" name="Google Shape;97;p21"/>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98" name="Google Shape;98;p2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9" name="Google Shape;99;p21"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00"/>
        <p:cNvGrpSpPr/>
        <p:nvPr/>
      </p:nvGrpSpPr>
      <p:grpSpPr>
        <a:xfrm>
          <a:off x="0" y="0"/>
          <a:ext cx="0" cy="0"/>
          <a:chOff x="0" y="0"/>
          <a:chExt cx="0" cy="0"/>
        </a:xfrm>
      </p:grpSpPr>
      <p:sp>
        <p:nvSpPr>
          <p:cNvPr id="101" name="Google Shape;101;p22"/>
          <p:cNvSpPr/>
          <p:nvPr/>
        </p:nvSpPr>
        <p:spPr>
          <a:xfrm>
            <a:off x="0" y="1"/>
            <a:ext cx="9144000" cy="1222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02" name="Google Shape;102;p22"/>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03" name="Google Shape;103;p22"/>
          <p:cNvSpPr txBox="1">
            <a:spLocks noGrp="1"/>
          </p:cNvSpPr>
          <p:nvPr>
            <p:ph type="body" idx="1"/>
          </p:nvPr>
        </p:nvSpPr>
        <p:spPr>
          <a:xfrm>
            <a:off x="614034" y="1666715"/>
            <a:ext cx="38892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104" name="Google Shape;104;p22"/>
          <p:cNvSpPr txBox="1">
            <a:spLocks noGrp="1"/>
          </p:cNvSpPr>
          <p:nvPr>
            <p:ph type="body" idx="2"/>
          </p:nvPr>
        </p:nvSpPr>
        <p:spPr>
          <a:xfrm>
            <a:off x="4640561" y="1666715"/>
            <a:ext cx="38958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105" name="Google Shape;105;p2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06" name="Google Shape;106;p22"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orange">
  <p:cSld name="1_Section orange">
    <p:bg>
      <p:bgPr>
        <a:solidFill>
          <a:schemeClr val="lt1"/>
        </a:solidFill>
        <a:effectLst/>
      </p:bgPr>
    </p:bg>
    <p:spTree>
      <p:nvGrpSpPr>
        <p:cNvPr id="1" name="Shape 107"/>
        <p:cNvGrpSpPr/>
        <p:nvPr/>
      </p:nvGrpSpPr>
      <p:grpSpPr>
        <a:xfrm>
          <a:off x="0" y="0"/>
          <a:ext cx="0" cy="0"/>
          <a:chOff x="0" y="0"/>
          <a:chExt cx="0" cy="0"/>
        </a:xfrm>
      </p:grpSpPr>
      <p:sp>
        <p:nvSpPr>
          <p:cNvPr id="108" name="Google Shape;108;p2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09" name="Google Shape;109;p23"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110" name="Google Shape;110;p23" descr="Une image contenant alimentation, dessin&#10;&#10;Description générée automatiquement"/>
          <p:cNvPicPr preferRelativeResize="0"/>
          <p:nvPr/>
        </p:nvPicPr>
        <p:blipFill rotWithShape="1">
          <a:blip r:embed="rId3">
            <a:alphaModFix/>
          </a:blip>
          <a:srcRect/>
          <a:stretch/>
        </p:blipFill>
        <p:spPr>
          <a:xfrm>
            <a:off x="312263" y="137666"/>
            <a:ext cx="8519475" cy="446420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re et contenu 1" type="obj">
  <p:cSld name="OBJECT">
    <p:spTree>
      <p:nvGrpSpPr>
        <p:cNvPr id="1" name="Shape 111"/>
        <p:cNvGrpSpPr/>
        <p:nvPr/>
      </p:nvGrpSpPr>
      <p:grpSpPr>
        <a:xfrm>
          <a:off x="0" y="0"/>
          <a:ext cx="0" cy="0"/>
          <a:chOff x="0" y="0"/>
          <a:chExt cx="0" cy="0"/>
        </a:xfrm>
      </p:grpSpPr>
      <p:sp>
        <p:nvSpPr>
          <p:cNvPr id="112" name="Google Shape;112;p24"/>
          <p:cNvSpPr/>
          <p:nvPr/>
        </p:nvSpPr>
        <p:spPr>
          <a:xfrm>
            <a:off x="0" y="0"/>
            <a:ext cx="26385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3"/>
              </a:solidFill>
              <a:latin typeface="Arial"/>
              <a:ea typeface="Arial"/>
              <a:cs typeface="Arial"/>
              <a:sym typeface="Arial"/>
            </a:endParaRPr>
          </a:p>
        </p:txBody>
      </p:sp>
      <p:sp>
        <p:nvSpPr>
          <p:cNvPr id="113" name="Google Shape;113;p24"/>
          <p:cNvSpPr txBox="1">
            <a:spLocks noGrp="1"/>
          </p:cNvSpPr>
          <p:nvPr>
            <p:ph type="title"/>
          </p:nvPr>
        </p:nvSpPr>
        <p:spPr>
          <a:xfrm>
            <a:off x="264994" y="335391"/>
            <a:ext cx="23736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14" name="Google Shape;114;p24"/>
          <p:cNvSpPr txBox="1">
            <a:spLocks noGrp="1"/>
          </p:cNvSpPr>
          <p:nvPr>
            <p:ph type="body" idx="1"/>
          </p:nvPr>
        </p:nvSpPr>
        <p:spPr>
          <a:xfrm>
            <a:off x="3071813" y="335391"/>
            <a:ext cx="58074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Century Gothic"/>
                <a:ea typeface="Century Gothic"/>
                <a:cs typeface="Century Gothic"/>
                <a:sym typeface="Century Gothic"/>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115" name="Google Shape;115;p2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16" name="Google Shape;116;p24" descr="Une image contenant ordinateur, signe&#10;&#10;Description générée automatiquement"/>
          <p:cNvPicPr preferRelativeResize="0"/>
          <p:nvPr/>
        </p:nvPicPr>
        <p:blipFill rotWithShape="1">
          <a:blip r:embed="rId2">
            <a:alphaModFix/>
          </a:blip>
          <a:srcRect/>
          <a:stretch/>
        </p:blipFill>
        <p:spPr>
          <a:xfrm>
            <a:off x="2424606" y="2173441"/>
            <a:ext cx="566344" cy="79661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mpty">
  <p:cSld name="Empty">
    <p:bg>
      <p:bgPr>
        <a:solidFill>
          <a:srgbClr val="F49D11">
            <a:alpha val="49800"/>
          </a:srgbClr>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0"/>
        <p:cNvGrpSpPr/>
        <p:nvPr/>
      </p:nvGrpSpPr>
      <p:grpSpPr>
        <a:xfrm>
          <a:off x="0" y="0"/>
          <a:ext cx="0" cy="0"/>
          <a:chOff x="0" y="0"/>
          <a:chExt cx="0" cy="0"/>
        </a:xfrm>
      </p:grpSpPr>
      <p:sp>
        <p:nvSpPr>
          <p:cNvPr id="121" name="Google Shape;121;p27"/>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pic>
        <p:nvPicPr>
          <p:cNvPr id="122" name="Google Shape;122;p27" descr="Une image contenant signe, alimentation, gens&#10;&#10;Description générée automatiquement"/>
          <p:cNvPicPr preferRelativeResize="0"/>
          <p:nvPr/>
        </p:nvPicPr>
        <p:blipFill rotWithShape="1">
          <a:blip r:embed="rId2">
            <a:alphaModFix/>
          </a:blip>
          <a:srcRect b="29303"/>
          <a:stretch/>
        </p:blipFill>
        <p:spPr>
          <a:xfrm>
            <a:off x="1547664" y="998543"/>
            <a:ext cx="6495275" cy="2005250"/>
          </a:xfrm>
          <a:prstGeom prst="rect">
            <a:avLst/>
          </a:prstGeom>
          <a:noFill/>
          <a:ln>
            <a:noFill/>
          </a:ln>
        </p:spPr>
      </p:pic>
      <p:cxnSp>
        <p:nvCxnSpPr>
          <p:cNvPr id="123" name="Google Shape;123;p27"/>
          <p:cNvCxnSpPr/>
          <p:nvPr/>
        </p:nvCxnSpPr>
        <p:spPr>
          <a:xfrm>
            <a:off x="0" y="4515966"/>
            <a:ext cx="9144000" cy="0"/>
          </a:xfrm>
          <a:prstGeom prst="straightConnector1">
            <a:avLst/>
          </a:prstGeom>
          <a:noFill/>
          <a:ln w="9525" cap="rnd" cmpd="sng">
            <a:solidFill>
              <a:schemeClr val="lt1"/>
            </a:solidFill>
            <a:prstDash val="solid"/>
            <a:round/>
            <a:headEnd type="none" w="sm" len="sm"/>
            <a:tailEnd type="none" w="sm" len="sm"/>
          </a:ln>
        </p:spPr>
      </p:cxnSp>
      <p:pic>
        <p:nvPicPr>
          <p:cNvPr id="124" name="Google Shape;124;p27" descr="Une image contenant dessin&#10;&#10;Description générée automatiquement"/>
          <p:cNvPicPr preferRelativeResize="0"/>
          <p:nvPr/>
        </p:nvPicPr>
        <p:blipFill rotWithShape="1">
          <a:blip r:embed="rId3">
            <a:alphaModFix/>
          </a:blip>
          <a:srcRect/>
          <a:stretch/>
        </p:blipFill>
        <p:spPr>
          <a:xfrm>
            <a:off x="553966" y="4645806"/>
            <a:ext cx="1514476" cy="342900"/>
          </a:xfrm>
          <a:prstGeom prst="rect">
            <a:avLst/>
          </a:prstGeom>
          <a:noFill/>
          <a:ln>
            <a:noFill/>
          </a:ln>
        </p:spPr>
      </p:pic>
      <p:pic>
        <p:nvPicPr>
          <p:cNvPr id="125" name="Google Shape;125;p27"/>
          <p:cNvPicPr preferRelativeResize="0"/>
          <p:nvPr/>
        </p:nvPicPr>
        <p:blipFill rotWithShape="1">
          <a:blip r:embed="rId4">
            <a:alphaModFix/>
          </a:blip>
          <a:srcRect/>
          <a:stretch/>
        </p:blipFill>
        <p:spPr>
          <a:xfrm>
            <a:off x="7509940" y="4574235"/>
            <a:ext cx="1080095" cy="486043"/>
          </a:xfrm>
          <a:prstGeom prst="rect">
            <a:avLst/>
          </a:prstGeom>
          <a:noFill/>
          <a:ln>
            <a:noFill/>
          </a:ln>
        </p:spPr>
      </p:pic>
      <p:pic>
        <p:nvPicPr>
          <p:cNvPr id="126" name="Google Shape;126;p27"/>
          <p:cNvPicPr preferRelativeResize="0"/>
          <p:nvPr/>
        </p:nvPicPr>
        <p:blipFill rotWithShape="1">
          <a:blip r:embed="rId5">
            <a:alphaModFix/>
          </a:blip>
          <a:srcRect/>
          <a:stretch/>
        </p:blipFill>
        <p:spPr>
          <a:xfrm>
            <a:off x="4499109" y="4699283"/>
            <a:ext cx="2106233" cy="315568"/>
          </a:xfrm>
          <a:prstGeom prst="rect">
            <a:avLst/>
          </a:prstGeom>
          <a:noFill/>
          <a:ln>
            <a:noFill/>
          </a:ln>
        </p:spPr>
      </p:pic>
      <p:pic>
        <p:nvPicPr>
          <p:cNvPr id="127" name="Google Shape;127;p27"/>
          <p:cNvPicPr preferRelativeResize="0"/>
          <p:nvPr/>
        </p:nvPicPr>
        <p:blipFill rotWithShape="1">
          <a:blip r:embed="rId6">
            <a:alphaModFix/>
          </a:blip>
          <a:srcRect l="29829" t="33381" r="29752" b="30694"/>
          <a:stretch/>
        </p:blipFill>
        <p:spPr>
          <a:xfrm>
            <a:off x="2681790" y="4574224"/>
            <a:ext cx="972106" cy="4860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re et contenu" type="obj">
  <p:cSld name="OBJECT">
    <p:spTree>
      <p:nvGrpSpPr>
        <p:cNvPr id="1" name="Shape 128"/>
        <p:cNvGrpSpPr/>
        <p:nvPr/>
      </p:nvGrpSpPr>
      <p:grpSpPr>
        <a:xfrm>
          <a:off x="0" y="0"/>
          <a:ext cx="0" cy="0"/>
          <a:chOff x="0" y="0"/>
          <a:chExt cx="0" cy="0"/>
        </a:xfrm>
      </p:grpSpPr>
      <p:sp>
        <p:nvSpPr>
          <p:cNvPr id="129" name="Google Shape;129;p28"/>
          <p:cNvSpPr/>
          <p:nvPr/>
        </p:nvSpPr>
        <p:spPr>
          <a:xfrm>
            <a:off x="0" y="-20538"/>
            <a:ext cx="9144000" cy="8976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30" name="Google Shape;130;p28"/>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31" name="Google Shape;131;p28"/>
          <p:cNvSpPr txBox="1">
            <a:spLocks noGrp="1"/>
          </p:cNvSpPr>
          <p:nvPr>
            <p:ph type="body" idx="1"/>
          </p:nvPr>
        </p:nvSpPr>
        <p:spPr>
          <a:xfrm>
            <a:off x="602972" y="1662480"/>
            <a:ext cx="7916100" cy="3069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132" name="Google Shape;132;p2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3" name="Google Shape;133;p28" descr="Une image contenant ordinateur, signe&#10;&#10;Description générée automatiquement"/>
          <p:cNvPicPr preferRelativeResize="0"/>
          <p:nvPr/>
        </p:nvPicPr>
        <p:blipFill rotWithShape="1">
          <a:blip r:embed="rId2">
            <a:alphaModFix/>
          </a:blip>
          <a:srcRect/>
          <a:stretch/>
        </p:blipFill>
        <p:spPr>
          <a:xfrm rot="5400000">
            <a:off x="8035509" y="324096"/>
            <a:ext cx="566344" cy="79661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lue2">
  <p:cSld name="Section blue2">
    <p:bg>
      <p:bgPr>
        <a:solidFill>
          <a:schemeClr val="accent5"/>
        </a:solidFill>
        <a:effectLst/>
      </p:bgPr>
    </p:bg>
    <p:spTree>
      <p:nvGrpSpPr>
        <p:cNvPr id="1" name="Shape 134"/>
        <p:cNvGrpSpPr/>
        <p:nvPr/>
      </p:nvGrpSpPr>
      <p:grpSpPr>
        <a:xfrm>
          <a:off x="0" y="0"/>
          <a:ext cx="0" cy="0"/>
          <a:chOff x="0" y="0"/>
          <a:chExt cx="0" cy="0"/>
        </a:xfrm>
      </p:grpSpPr>
      <p:sp>
        <p:nvSpPr>
          <p:cNvPr id="135" name="Google Shape;135;p29"/>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36" name="Google Shape;136;p2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7" name="Google Shape;137;p29"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sp>
        <p:nvSpPr>
          <p:cNvPr id="138" name="Google Shape;138;p29"/>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139" name="Google Shape;139;p29"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Titre et contenu">
  <p:cSld name="8_Titre et contenu">
    <p:spTree>
      <p:nvGrpSpPr>
        <p:cNvPr id="1" name="Shape 140"/>
        <p:cNvGrpSpPr/>
        <p:nvPr/>
      </p:nvGrpSpPr>
      <p:grpSpPr>
        <a:xfrm>
          <a:off x="0" y="0"/>
          <a:ext cx="0" cy="0"/>
          <a:chOff x="0" y="0"/>
          <a:chExt cx="0" cy="0"/>
        </a:xfrm>
      </p:grpSpPr>
      <p:sp>
        <p:nvSpPr>
          <p:cNvPr id="141" name="Google Shape;141;p30"/>
          <p:cNvSpPr/>
          <p:nvPr/>
        </p:nvSpPr>
        <p:spPr>
          <a:xfrm>
            <a:off x="7850" y="-100303"/>
            <a:ext cx="9144000" cy="648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42" name="Google Shape;142;p30"/>
          <p:cNvSpPr txBox="1">
            <a:spLocks noGrp="1"/>
          </p:cNvSpPr>
          <p:nvPr>
            <p:ph type="title"/>
          </p:nvPr>
        </p:nvSpPr>
        <p:spPr>
          <a:xfrm>
            <a:off x="359532" y="-100303"/>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2700"/>
              <a:buFont typeface="Century Gothic"/>
              <a:buNone/>
              <a:defRPr sz="27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43" name="Google Shape;143;p30"/>
          <p:cNvSpPr txBox="1">
            <a:spLocks noGrp="1"/>
          </p:cNvSpPr>
          <p:nvPr>
            <p:ph type="body" idx="1"/>
          </p:nvPr>
        </p:nvSpPr>
        <p:spPr>
          <a:xfrm>
            <a:off x="602972" y="951570"/>
            <a:ext cx="7916100" cy="37803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Century Gothic"/>
                <a:ea typeface="Century Gothic"/>
                <a:cs typeface="Century Gothic"/>
                <a:sym typeface="Century Gothic"/>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144" name="Google Shape;144;p3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30" descr="Une image contenant ordinateur, signe&#10;&#10;Description générée automatiquement"/>
          <p:cNvPicPr preferRelativeResize="0"/>
          <p:nvPr/>
        </p:nvPicPr>
        <p:blipFill rotWithShape="1">
          <a:blip r:embed="rId2">
            <a:alphaModFix/>
          </a:blip>
          <a:srcRect/>
          <a:stretch/>
        </p:blipFill>
        <p:spPr>
          <a:xfrm rot="5400000">
            <a:off x="8035509" y="80350"/>
            <a:ext cx="566344" cy="79661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146"/>
        <p:cNvGrpSpPr/>
        <p:nvPr/>
      </p:nvGrpSpPr>
      <p:grpSpPr>
        <a:xfrm>
          <a:off x="0" y="0"/>
          <a:ext cx="0" cy="0"/>
          <a:chOff x="0" y="0"/>
          <a:chExt cx="0" cy="0"/>
        </a:xfrm>
      </p:grpSpPr>
      <p:sp>
        <p:nvSpPr>
          <p:cNvPr id="147" name="Google Shape;147;p31"/>
          <p:cNvSpPr/>
          <p:nvPr/>
        </p:nvSpPr>
        <p:spPr>
          <a:xfrm>
            <a:off x="0" y="0"/>
            <a:ext cx="4572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48" name="Google Shape;148;p31"/>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49" name="Google Shape;149;p31"/>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150" name="Google Shape;150;p3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1" name="Google Shape;151;p31"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Section grey">
  <p:cSld name="2_Section grey">
    <p:bg>
      <p:bgPr>
        <a:solidFill>
          <a:schemeClr val="accent5"/>
        </a:solidFill>
        <a:effectLst/>
      </p:bgPr>
    </p:bg>
    <p:spTree>
      <p:nvGrpSpPr>
        <p:cNvPr id="1" name="Shape 152"/>
        <p:cNvGrpSpPr/>
        <p:nvPr/>
      </p:nvGrpSpPr>
      <p:grpSpPr>
        <a:xfrm>
          <a:off x="0" y="0"/>
          <a:ext cx="0" cy="0"/>
          <a:chOff x="0" y="0"/>
          <a:chExt cx="0" cy="0"/>
        </a:xfrm>
      </p:grpSpPr>
      <p:sp>
        <p:nvSpPr>
          <p:cNvPr id="153" name="Google Shape;153;p3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54" name="Google Shape;154;p3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155"/>
        <p:cNvGrpSpPr/>
        <p:nvPr/>
      </p:nvGrpSpPr>
      <p:grpSpPr>
        <a:xfrm>
          <a:off x="0" y="0"/>
          <a:ext cx="0" cy="0"/>
          <a:chOff x="0" y="0"/>
          <a:chExt cx="0" cy="0"/>
        </a:xfrm>
      </p:grpSpPr>
      <p:sp>
        <p:nvSpPr>
          <p:cNvPr id="156" name="Google Shape;156;p33"/>
          <p:cNvSpPr/>
          <p:nvPr/>
        </p:nvSpPr>
        <p:spPr>
          <a:xfrm>
            <a:off x="-1" y="0"/>
            <a:ext cx="31944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57" name="Google Shape;157;p33"/>
          <p:cNvSpPr txBox="1">
            <a:spLocks noGrp="1"/>
          </p:cNvSpPr>
          <p:nvPr>
            <p:ph type="title"/>
          </p:nvPr>
        </p:nvSpPr>
        <p:spPr>
          <a:xfrm>
            <a:off x="264994" y="335391"/>
            <a:ext cx="22548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58" name="Google Shape;158;p33"/>
          <p:cNvSpPr txBox="1">
            <a:spLocks noGrp="1"/>
          </p:cNvSpPr>
          <p:nvPr>
            <p:ph type="body" idx="1"/>
          </p:nvPr>
        </p:nvSpPr>
        <p:spPr>
          <a:xfrm>
            <a:off x="3194282" y="335391"/>
            <a:ext cx="53247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159" name="Google Shape;159;p3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0" name="Google Shape;160;p33" descr="Une image contenant ordinateur, signe&#10;&#10;Description générée automatiquement"/>
          <p:cNvPicPr preferRelativeResize="0"/>
          <p:nvPr/>
        </p:nvPicPr>
        <p:blipFill rotWithShape="1">
          <a:blip r:embed="rId2">
            <a:alphaModFix/>
          </a:blip>
          <a:srcRect/>
          <a:stretch/>
        </p:blipFill>
        <p:spPr>
          <a:xfrm>
            <a:off x="2925536" y="4165305"/>
            <a:ext cx="566344" cy="79661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orange">
  <p:cSld name="Section orange">
    <p:bg>
      <p:bgPr>
        <a:solidFill>
          <a:schemeClr val="accent5"/>
        </a:solidFill>
        <a:effectLst/>
      </p:bgPr>
    </p:bg>
    <p:spTree>
      <p:nvGrpSpPr>
        <p:cNvPr id="1" name="Shape 161"/>
        <p:cNvGrpSpPr/>
        <p:nvPr/>
      </p:nvGrpSpPr>
      <p:grpSpPr>
        <a:xfrm>
          <a:off x="0" y="0"/>
          <a:ext cx="0" cy="0"/>
          <a:chOff x="0" y="0"/>
          <a:chExt cx="0" cy="0"/>
        </a:xfrm>
      </p:grpSpPr>
      <p:sp>
        <p:nvSpPr>
          <p:cNvPr id="162" name="Google Shape;162;p34"/>
          <p:cNvSpPr/>
          <p:nvPr/>
        </p:nvSpPr>
        <p:spPr>
          <a:xfrm>
            <a:off x="0" y="0"/>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63" name="Google Shape;163;p34"/>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64" name="Google Shape;164;p3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5" name="Google Shape;165;p34"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pic>
        <p:nvPicPr>
          <p:cNvPr id="166" name="Google Shape;166;p34"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grey">
  <p:cSld name="Section grey">
    <p:bg>
      <p:bgPr>
        <a:solidFill>
          <a:schemeClr val="accent5"/>
        </a:solidFill>
        <a:effectLst/>
      </p:bgPr>
    </p:bg>
    <p:spTree>
      <p:nvGrpSpPr>
        <p:cNvPr id="1" name="Shape 167"/>
        <p:cNvGrpSpPr/>
        <p:nvPr/>
      </p:nvGrpSpPr>
      <p:grpSpPr>
        <a:xfrm>
          <a:off x="0" y="0"/>
          <a:ext cx="0" cy="0"/>
          <a:chOff x="0" y="0"/>
          <a:chExt cx="0" cy="0"/>
        </a:xfrm>
      </p:grpSpPr>
      <p:sp>
        <p:nvSpPr>
          <p:cNvPr id="168" name="Google Shape;168;p35"/>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69" name="Google Shape;169;p3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35"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171" name="Google Shape;171;p35" descr="Une image contenant signe, alimentation, gens&#10;&#10;Description générée automatiquement"/>
          <p:cNvPicPr preferRelativeResize="0"/>
          <p:nvPr/>
        </p:nvPicPr>
        <p:blipFill rotWithShape="1">
          <a:blip r:embed="rId3">
            <a:alphaModFix/>
          </a:blip>
          <a:srcRect b="41680"/>
          <a:stretch/>
        </p:blipFill>
        <p:spPr>
          <a:xfrm>
            <a:off x="527290" y="260612"/>
            <a:ext cx="2076988" cy="528941"/>
          </a:xfrm>
          <a:prstGeom prst="rect">
            <a:avLst/>
          </a:prstGeom>
          <a:noFill/>
          <a:ln>
            <a:noFill/>
          </a:ln>
        </p:spPr>
      </p:pic>
      <p:sp>
        <p:nvSpPr>
          <p:cNvPr id="172" name="Google Shape;172;p35"/>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grey">
  <p:cSld name="1_Section grey">
    <p:bg>
      <p:bgPr>
        <a:solidFill>
          <a:schemeClr val="accent5"/>
        </a:solidFill>
        <a:effectLst/>
      </p:bgPr>
    </p:bg>
    <p:spTree>
      <p:nvGrpSpPr>
        <p:cNvPr id="1" name="Shape 173"/>
        <p:cNvGrpSpPr/>
        <p:nvPr/>
      </p:nvGrpSpPr>
      <p:grpSpPr>
        <a:xfrm>
          <a:off x="0" y="0"/>
          <a:ext cx="0" cy="0"/>
          <a:chOff x="0" y="0"/>
          <a:chExt cx="0" cy="0"/>
        </a:xfrm>
      </p:grpSpPr>
      <p:sp>
        <p:nvSpPr>
          <p:cNvPr id="174" name="Google Shape;174;p36"/>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75" name="Google Shape;175;p3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6" name="Google Shape;176;p36"/>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blue3">
  <p:cSld name="Section blue3">
    <p:bg>
      <p:bgPr>
        <a:solidFill>
          <a:schemeClr val="accent5"/>
        </a:solidFill>
        <a:effectLst/>
      </p:bgPr>
    </p:bg>
    <p:spTree>
      <p:nvGrpSpPr>
        <p:cNvPr id="1" name="Shape 177"/>
        <p:cNvGrpSpPr/>
        <p:nvPr/>
      </p:nvGrpSpPr>
      <p:grpSpPr>
        <a:xfrm>
          <a:off x="0" y="0"/>
          <a:ext cx="0" cy="0"/>
          <a:chOff x="0" y="0"/>
          <a:chExt cx="0" cy="0"/>
        </a:xfrm>
      </p:grpSpPr>
      <p:sp>
        <p:nvSpPr>
          <p:cNvPr id="178" name="Google Shape;178;p37"/>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79" name="Google Shape;179;p37"/>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80" name="Google Shape;180;p37" descr="Une image contenant dessin, signe&#10;&#10;Description générée automatiquement"/>
          <p:cNvPicPr preferRelativeResize="0"/>
          <p:nvPr/>
        </p:nvPicPr>
        <p:blipFill rotWithShape="1">
          <a:blip r:embed="rId2">
            <a:alphaModFix/>
          </a:blip>
          <a:srcRect/>
          <a:stretch/>
        </p:blipFill>
        <p:spPr>
          <a:xfrm>
            <a:off x="521550" y="271684"/>
            <a:ext cx="2051638" cy="895909"/>
          </a:xfrm>
          <a:prstGeom prst="rect">
            <a:avLst/>
          </a:prstGeom>
          <a:noFill/>
          <a:ln>
            <a:noFill/>
          </a:ln>
        </p:spPr>
      </p:pic>
      <p:sp>
        <p:nvSpPr>
          <p:cNvPr id="181" name="Google Shape;181;p37"/>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182" name="Google Shape;182;p37"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Section blue2">
  <p:cSld name="1_Section blue2">
    <p:bg>
      <p:bgPr>
        <a:solidFill>
          <a:schemeClr val="accent5"/>
        </a:solidFill>
        <a:effectLst/>
      </p:bgPr>
    </p:bg>
    <p:spTree>
      <p:nvGrpSpPr>
        <p:cNvPr id="1" name="Shape 183"/>
        <p:cNvGrpSpPr/>
        <p:nvPr/>
      </p:nvGrpSpPr>
      <p:grpSpPr>
        <a:xfrm>
          <a:off x="0" y="0"/>
          <a:ext cx="0" cy="0"/>
          <a:chOff x="0" y="0"/>
          <a:chExt cx="0" cy="0"/>
        </a:xfrm>
      </p:grpSpPr>
      <p:sp>
        <p:nvSpPr>
          <p:cNvPr id="184" name="Google Shape;184;p38"/>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85" name="Google Shape;185;p3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86" name="Google Shape;186;p38"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sp>
        <p:nvSpPr>
          <p:cNvPr id="187" name="Google Shape;187;p38"/>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188" name="Google Shape;188;p38" descr="Une image contenant ordinateur, signe&#10;&#10;Description générée automatiquement"/>
          <p:cNvPicPr preferRelativeResize="0"/>
          <p:nvPr/>
        </p:nvPicPr>
        <p:blipFill rotWithShape="1">
          <a:blip r:embed="rId3">
            <a:alphaModFix/>
          </a:blip>
          <a:srcRect/>
          <a:stretch/>
        </p:blipFill>
        <p:spPr>
          <a:xfrm rot="5400000">
            <a:off x="7855779" y="3511164"/>
            <a:ext cx="906431" cy="127498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89"/>
        <p:cNvGrpSpPr/>
        <p:nvPr/>
      </p:nvGrpSpPr>
      <p:grpSpPr>
        <a:xfrm>
          <a:off x="0" y="0"/>
          <a:ext cx="0" cy="0"/>
          <a:chOff x="0" y="0"/>
          <a:chExt cx="0" cy="0"/>
        </a:xfrm>
      </p:grpSpPr>
      <p:sp>
        <p:nvSpPr>
          <p:cNvPr id="190" name="Google Shape;190;p39"/>
          <p:cNvSpPr/>
          <p:nvPr/>
        </p:nvSpPr>
        <p:spPr>
          <a:xfrm>
            <a:off x="0" y="1"/>
            <a:ext cx="9144000" cy="1222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191" name="Google Shape;191;p39"/>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92" name="Google Shape;192;p39"/>
          <p:cNvSpPr txBox="1">
            <a:spLocks noGrp="1"/>
          </p:cNvSpPr>
          <p:nvPr>
            <p:ph type="body" idx="1"/>
          </p:nvPr>
        </p:nvSpPr>
        <p:spPr>
          <a:xfrm>
            <a:off x="602972" y="1662480"/>
            <a:ext cx="7916100" cy="3069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193" name="Google Shape;193;p3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4" name="Google Shape;194;p39"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7_Titre et contenu">
  <p:cSld name="7_Titre et contenu">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97" name="Google Shape;197;p40"/>
          <p:cNvSpPr txBox="1">
            <a:spLocks noGrp="1"/>
          </p:cNvSpPr>
          <p:nvPr>
            <p:ph type="body" idx="1"/>
          </p:nvPr>
        </p:nvSpPr>
        <p:spPr>
          <a:xfrm>
            <a:off x="607500" y="813741"/>
            <a:ext cx="7916100" cy="39183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198" name="Google Shape;198;p4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199"/>
        <p:cNvGrpSpPr/>
        <p:nvPr/>
      </p:nvGrpSpPr>
      <p:grpSpPr>
        <a:xfrm>
          <a:off x="0" y="0"/>
          <a:ext cx="0" cy="0"/>
          <a:chOff x="0" y="0"/>
          <a:chExt cx="0" cy="0"/>
        </a:xfrm>
      </p:grpSpPr>
      <p:sp>
        <p:nvSpPr>
          <p:cNvPr id="200" name="Google Shape;200;p41"/>
          <p:cNvSpPr/>
          <p:nvPr/>
        </p:nvSpPr>
        <p:spPr>
          <a:xfrm>
            <a:off x="0" y="1"/>
            <a:ext cx="9144000" cy="12222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01" name="Google Shape;201;p41"/>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02" name="Google Shape;202;p41"/>
          <p:cNvSpPr txBox="1">
            <a:spLocks noGrp="1"/>
          </p:cNvSpPr>
          <p:nvPr>
            <p:ph type="body" idx="1"/>
          </p:nvPr>
        </p:nvSpPr>
        <p:spPr>
          <a:xfrm>
            <a:off x="602972" y="1662480"/>
            <a:ext cx="7916100" cy="3069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03" name="Google Shape;203;p4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4" name="Google Shape;204;p41"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Titre et contenu">
  <p:cSld name="4_Titre et contenu">
    <p:spTree>
      <p:nvGrpSpPr>
        <p:cNvPr id="1" name="Shape 205"/>
        <p:cNvGrpSpPr/>
        <p:nvPr/>
      </p:nvGrpSpPr>
      <p:grpSpPr>
        <a:xfrm>
          <a:off x="0" y="0"/>
          <a:ext cx="0" cy="0"/>
          <a:chOff x="0" y="0"/>
          <a:chExt cx="0" cy="0"/>
        </a:xfrm>
      </p:grpSpPr>
      <p:sp>
        <p:nvSpPr>
          <p:cNvPr id="206" name="Google Shape;206;p42"/>
          <p:cNvSpPr/>
          <p:nvPr/>
        </p:nvSpPr>
        <p:spPr>
          <a:xfrm>
            <a:off x="0" y="0"/>
            <a:ext cx="4572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07" name="Google Shape;207;p42"/>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08" name="Google Shape;208;p42"/>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09" name="Google Shape;209;p4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10" name="Google Shape;210;p42"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Titre et contenu">
  <p:cSld name="5_Titre et contenu">
    <p:spTree>
      <p:nvGrpSpPr>
        <p:cNvPr id="1" name="Shape 211"/>
        <p:cNvGrpSpPr/>
        <p:nvPr/>
      </p:nvGrpSpPr>
      <p:grpSpPr>
        <a:xfrm>
          <a:off x="0" y="0"/>
          <a:ext cx="0" cy="0"/>
          <a:chOff x="0" y="0"/>
          <a:chExt cx="0" cy="0"/>
        </a:xfrm>
      </p:grpSpPr>
      <p:sp>
        <p:nvSpPr>
          <p:cNvPr id="212" name="Google Shape;212;p43"/>
          <p:cNvSpPr/>
          <p:nvPr/>
        </p:nvSpPr>
        <p:spPr>
          <a:xfrm>
            <a:off x="0" y="0"/>
            <a:ext cx="4572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13" name="Google Shape;213;p43"/>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14" name="Google Shape;214;p43"/>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15" name="Google Shape;215;p4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16" name="Google Shape;216;p43"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17"/>
        <p:cNvGrpSpPr/>
        <p:nvPr/>
      </p:nvGrpSpPr>
      <p:grpSpPr>
        <a:xfrm>
          <a:off x="0" y="0"/>
          <a:ext cx="0" cy="0"/>
          <a:chOff x="0" y="0"/>
          <a:chExt cx="0" cy="0"/>
        </a:xfrm>
      </p:grpSpPr>
      <p:sp>
        <p:nvSpPr>
          <p:cNvPr id="218" name="Google Shape;218;p44"/>
          <p:cNvSpPr/>
          <p:nvPr/>
        </p:nvSpPr>
        <p:spPr>
          <a:xfrm>
            <a:off x="0" y="1"/>
            <a:ext cx="9144000" cy="1222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19" name="Google Shape;219;p44"/>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20" name="Google Shape;220;p44"/>
          <p:cNvSpPr txBox="1">
            <a:spLocks noGrp="1"/>
          </p:cNvSpPr>
          <p:nvPr>
            <p:ph type="body" idx="1"/>
          </p:nvPr>
        </p:nvSpPr>
        <p:spPr>
          <a:xfrm>
            <a:off x="614034" y="1666715"/>
            <a:ext cx="38892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21" name="Google Shape;221;p44"/>
          <p:cNvSpPr txBox="1">
            <a:spLocks noGrp="1"/>
          </p:cNvSpPr>
          <p:nvPr>
            <p:ph type="body" idx="2"/>
          </p:nvPr>
        </p:nvSpPr>
        <p:spPr>
          <a:xfrm>
            <a:off x="4640561" y="1666715"/>
            <a:ext cx="38958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22" name="Google Shape;222;p4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3" name="Google Shape;223;p44"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Section orange">
  <p:cSld name="1_Section orange">
    <p:bg>
      <p:bgPr>
        <a:solidFill>
          <a:schemeClr val="lt1"/>
        </a:solidFill>
        <a:effectLst/>
      </p:bgPr>
    </p:bg>
    <p:spTree>
      <p:nvGrpSpPr>
        <p:cNvPr id="1" name="Shape 224"/>
        <p:cNvGrpSpPr/>
        <p:nvPr/>
      </p:nvGrpSpPr>
      <p:grpSpPr>
        <a:xfrm>
          <a:off x="0" y="0"/>
          <a:ext cx="0" cy="0"/>
          <a:chOff x="0" y="0"/>
          <a:chExt cx="0" cy="0"/>
        </a:xfrm>
      </p:grpSpPr>
      <p:sp>
        <p:nvSpPr>
          <p:cNvPr id="225" name="Google Shape;225;p4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45"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227" name="Google Shape;227;p45" descr="Une image contenant alimentation, dessin&#10;&#10;Description générée automatiquement"/>
          <p:cNvPicPr preferRelativeResize="0"/>
          <p:nvPr/>
        </p:nvPicPr>
        <p:blipFill rotWithShape="1">
          <a:blip r:embed="rId3">
            <a:alphaModFix/>
          </a:blip>
          <a:srcRect/>
          <a:stretch/>
        </p:blipFill>
        <p:spPr>
          <a:xfrm>
            <a:off x="312263" y="137666"/>
            <a:ext cx="8519475" cy="446420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orange">
  <p:cSld name="Section orange">
    <p:bg>
      <p:bgPr>
        <a:solidFill>
          <a:schemeClr val="accent5"/>
        </a:solidFill>
        <a:effectLst/>
      </p:bgPr>
    </p:bg>
    <p:spTree>
      <p:nvGrpSpPr>
        <p:cNvPr id="1" name="Shape 230"/>
        <p:cNvGrpSpPr/>
        <p:nvPr/>
      </p:nvGrpSpPr>
      <p:grpSpPr>
        <a:xfrm>
          <a:off x="0" y="0"/>
          <a:ext cx="0" cy="0"/>
          <a:chOff x="0" y="0"/>
          <a:chExt cx="0" cy="0"/>
        </a:xfrm>
      </p:grpSpPr>
      <p:sp>
        <p:nvSpPr>
          <p:cNvPr id="231" name="Google Shape;231;p47"/>
          <p:cNvSpPr/>
          <p:nvPr/>
        </p:nvSpPr>
        <p:spPr>
          <a:xfrm>
            <a:off x="0" y="0"/>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32" name="Google Shape;232;p47"/>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33" name="Google Shape;233;p47"/>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4" name="Google Shape;234;p47"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pic>
        <p:nvPicPr>
          <p:cNvPr id="235" name="Google Shape;235;p47"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Titre et contenu" type="obj">
  <p:cSld name="OBJECT">
    <p:spTree>
      <p:nvGrpSpPr>
        <p:cNvPr id="1" name="Shape 236"/>
        <p:cNvGrpSpPr/>
        <p:nvPr/>
      </p:nvGrpSpPr>
      <p:grpSpPr>
        <a:xfrm>
          <a:off x="0" y="0"/>
          <a:ext cx="0" cy="0"/>
          <a:chOff x="0" y="0"/>
          <a:chExt cx="0" cy="0"/>
        </a:xfrm>
      </p:grpSpPr>
      <p:sp>
        <p:nvSpPr>
          <p:cNvPr id="237" name="Google Shape;237;p48"/>
          <p:cNvSpPr/>
          <p:nvPr/>
        </p:nvSpPr>
        <p:spPr>
          <a:xfrm>
            <a:off x="0" y="-20538"/>
            <a:ext cx="9144000" cy="8976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38" name="Google Shape;238;p48"/>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39" name="Google Shape;239;p48"/>
          <p:cNvSpPr txBox="1">
            <a:spLocks noGrp="1"/>
          </p:cNvSpPr>
          <p:nvPr>
            <p:ph type="body" idx="1"/>
          </p:nvPr>
        </p:nvSpPr>
        <p:spPr>
          <a:xfrm>
            <a:off x="602972" y="1662480"/>
            <a:ext cx="7916100" cy="3069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40" name="Google Shape;240;p4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1" name="Google Shape;241;p48" descr="Une image contenant ordinateur, signe&#10;&#10;Description générée automatiquement"/>
          <p:cNvPicPr preferRelativeResize="0"/>
          <p:nvPr/>
        </p:nvPicPr>
        <p:blipFill rotWithShape="1">
          <a:blip r:embed="rId2">
            <a:alphaModFix/>
          </a:blip>
          <a:srcRect/>
          <a:stretch/>
        </p:blipFill>
        <p:spPr>
          <a:xfrm rot="5400000">
            <a:off x="8035509" y="324096"/>
            <a:ext cx="566344" cy="79661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Titre et contenu">
  <p:cSld name="4_Titre et contenu">
    <p:spTree>
      <p:nvGrpSpPr>
        <p:cNvPr id="1" name="Shape 242"/>
        <p:cNvGrpSpPr/>
        <p:nvPr/>
      </p:nvGrpSpPr>
      <p:grpSpPr>
        <a:xfrm>
          <a:off x="0" y="0"/>
          <a:ext cx="0" cy="0"/>
          <a:chOff x="0" y="0"/>
          <a:chExt cx="0" cy="0"/>
        </a:xfrm>
      </p:grpSpPr>
      <p:sp>
        <p:nvSpPr>
          <p:cNvPr id="243" name="Google Shape;243;p49"/>
          <p:cNvSpPr/>
          <p:nvPr/>
        </p:nvSpPr>
        <p:spPr>
          <a:xfrm>
            <a:off x="0" y="0"/>
            <a:ext cx="4572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44" name="Google Shape;244;p49"/>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45" name="Google Shape;245;p49"/>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46" name="Google Shape;246;p4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7" name="Google Shape;247;p49"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_Titre et contenu">
  <p:cSld name="8_Titre et contenu">
    <p:spTree>
      <p:nvGrpSpPr>
        <p:cNvPr id="1" name="Shape 248"/>
        <p:cNvGrpSpPr/>
        <p:nvPr/>
      </p:nvGrpSpPr>
      <p:grpSpPr>
        <a:xfrm>
          <a:off x="0" y="0"/>
          <a:ext cx="0" cy="0"/>
          <a:chOff x="0" y="0"/>
          <a:chExt cx="0" cy="0"/>
        </a:xfrm>
      </p:grpSpPr>
      <p:sp>
        <p:nvSpPr>
          <p:cNvPr id="249" name="Google Shape;249;p50"/>
          <p:cNvSpPr/>
          <p:nvPr/>
        </p:nvSpPr>
        <p:spPr>
          <a:xfrm>
            <a:off x="7850" y="-100303"/>
            <a:ext cx="9144000" cy="648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50" name="Google Shape;250;p50"/>
          <p:cNvSpPr txBox="1">
            <a:spLocks noGrp="1"/>
          </p:cNvSpPr>
          <p:nvPr>
            <p:ph type="title"/>
          </p:nvPr>
        </p:nvSpPr>
        <p:spPr>
          <a:xfrm>
            <a:off x="359532" y="-100303"/>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2700"/>
              <a:buFont typeface="Century Gothic"/>
              <a:buNone/>
              <a:defRPr sz="27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51" name="Google Shape;251;p50"/>
          <p:cNvSpPr txBox="1">
            <a:spLocks noGrp="1"/>
          </p:cNvSpPr>
          <p:nvPr>
            <p:ph type="body" idx="1"/>
          </p:nvPr>
        </p:nvSpPr>
        <p:spPr>
          <a:xfrm>
            <a:off x="602972" y="951570"/>
            <a:ext cx="7916100" cy="37803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Century Gothic"/>
                <a:ea typeface="Century Gothic"/>
                <a:cs typeface="Century Gothic"/>
                <a:sym typeface="Century Gothic"/>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52" name="Google Shape;252;p5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50" descr="Une image contenant ordinateur, signe&#10;&#10;Description générée automatiquement"/>
          <p:cNvPicPr preferRelativeResize="0"/>
          <p:nvPr/>
        </p:nvPicPr>
        <p:blipFill rotWithShape="1">
          <a:blip r:embed="rId2">
            <a:alphaModFix/>
          </a:blip>
          <a:srcRect/>
          <a:stretch/>
        </p:blipFill>
        <p:spPr>
          <a:xfrm rot="5400000">
            <a:off x="8035509" y="80350"/>
            <a:ext cx="566344" cy="79661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54"/>
        <p:cNvGrpSpPr/>
        <p:nvPr/>
      </p:nvGrpSpPr>
      <p:grpSpPr>
        <a:xfrm>
          <a:off x="0" y="0"/>
          <a:ext cx="0" cy="0"/>
          <a:chOff x="0" y="0"/>
          <a:chExt cx="0" cy="0"/>
        </a:xfrm>
      </p:grpSpPr>
      <p:sp>
        <p:nvSpPr>
          <p:cNvPr id="255" name="Google Shape;255;p51"/>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pic>
        <p:nvPicPr>
          <p:cNvPr id="256" name="Google Shape;256;p51" descr="Une image contenant signe, alimentation, gens&#10;&#10;Description générée automatiquement"/>
          <p:cNvPicPr preferRelativeResize="0"/>
          <p:nvPr/>
        </p:nvPicPr>
        <p:blipFill rotWithShape="1">
          <a:blip r:embed="rId2">
            <a:alphaModFix/>
          </a:blip>
          <a:srcRect b="29303"/>
          <a:stretch/>
        </p:blipFill>
        <p:spPr>
          <a:xfrm>
            <a:off x="1547664" y="998543"/>
            <a:ext cx="6495275" cy="2005250"/>
          </a:xfrm>
          <a:prstGeom prst="rect">
            <a:avLst/>
          </a:prstGeom>
          <a:noFill/>
          <a:ln>
            <a:noFill/>
          </a:ln>
        </p:spPr>
      </p:pic>
      <p:cxnSp>
        <p:nvCxnSpPr>
          <p:cNvPr id="257" name="Google Shape;257;p51"/>
          <p:cNvCxnSpPr/>
          <p:nvPr/>
        </p:nvCxnSpPr>
        <p:spPr>
          <a:xfrm>
            <a:off x="0" y="4515966"/>
            <a:ext cx="9144000" cy="0"/>
          </a:xfrm>
          <a:prstGeom prst="straightConnector1">
            <a:avLst/>
          </a:prstGeom>
          <a:noFill/>
          <a:ln w="9525" cap="rnd" cmpd="sng">
            <a:solidFill>
              <a:schemeClr val="lt1"/>
            </a:solidFill>
            <a:prstDash val="solid"/>
            <a:round/>
            <a:headEnd type="none" w="sm" len="sm"/>
            <a:tailEnd type="none" w="sm" len="sm"/>
          </a:ln>
        </p:spPr>
      </p:cxnSp>
      <p:pic>
        <p:nvPicPr>
          <p:cNvPr id="258" name="Google Shape;258;p51" descr="Une image contenant dessin&#10;&#10;Description générée automatiquement"/>
          <p:cNvPicPr preferRelativeResize="0"/>
          <p:nvPr/>
        </p:nvPicPr>
        <p:blipFill rotWithShape="1">
          <a:blip r:embed="rId3">
            <a:alphaModFix/>
          </a:blip>
          <a:srcRect/>
          <a:stretch/>
        </p:blipFill>
        <p:spPr>
          <a:xfrm>
            <a:off x="553966" y="4645806"/>
            <a:ext cx="1514476" cy="342900"/>
          </a:xfrm>
          <a:prstGeom prst="rect">
            <a:avLst/>
          </a:prstGeom>
          <a:noFill/>
          <a:ln>
            <a:noFill/>
          </a:ln>
        </p:spPr>
      </p:pic>
      <p:pic>
        <p:nvPicPr>
          <p:cNvPr id="259" name="Google Shape;259;p51"/>
          <p:cNvPicPr preferRelativeResize="0"/>
          <p:nvPr/>
        </p:nvPicPr>
        <p:blipFill rotWithShape="1">
          <a:blip r:embed="rId4">
            <a:alphaModFix/>
          </a:blip>
          <a:srcRect/>
          <a:stretch/>
        </p:blipFill>
        <p:spPr>
          <a:xfrm>
            <a:off x="7509940" y="4574235"/>
            <a:ext cx="1080095" cy="486043"/>
          </a:xfrm>
          <a:prstGeom prst="rect">
            <a:avLst/>
          </a:prstGeom>
          <a:noFill/>
          <a:ln>
            <a:noFill/>
          </a:ln>
        </p:spPr>
      </p:pic>
      <p:pic>
        <p:nvPicPr>
          <p:cNvPr id="260" name="Google Shape;260;p51"/>
          <p:cNvPicPr preferRelativeResize="0"/>
          <p:nvPr/>
        </p:nvPicPr>
        <p:blipFill rotWithShape="1">
          <a:blip r:embed="rId5">
            <a:alphaModFix/>
          </a:blip>
          <a:srcRect/>
          <a:stretch/>
        </p:blipFill>
        <p:spPr>
          <a:xfrm>
            <a:off x="4499109" y="4699283"/>
            <a:ext cx="2106233" cy="315568"/>
          </a:xfrm>
          <a:prstGeom prst="rect">
            <a:avLst/>
          </a:prstGeom>
          <a:noFill/>
          <a:ln>
            <a:noFill/>
          </a:ln>
        </p:spPr>
      </p:pic>
      <p:pic>
        <p:nvPicPr>
          <p:cNvPr id="261" name="Google Shape;261;p51"/>
          <p:cNvPicPr preferRelativeResize="0"/>
          <p:nvPr/>
        </p:nvPicPr>
        <p:blipFill rotWithShape="1">
          <a:blip r:embed="rId6">
            <a:alphaModFix/>
          </a:blip>
          <a:srcRect l="29829" t="33381" r="29752" b="30694"/>
          <a:stretch/>
        </p:blipFill>
        <p:spPr>
          <a:xfrm>
            <a:off x="2681790" y="4574224"/>
            <a:ext cx="972106" cy="48605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blue2">
  <p:cSld name="Section blue2">
    <p:bg>
      <p:bgPr>
        <a:solidFill>
          <a:schemeClr val="accent5"/>
        </a:solidFill>
        <a:effectLst/>
      </p:bgPr>
    </p:bg>
    <p:spTree>
      <p:nvGrpSpPr>
        <p:cNvPr id="1" name="Shape 262"/>
        <p:cNvGrpSpPr/>
        <p:nvPr/>
      </p:nvGrpSpPr>
      <p:grpSpPr>
        <a:xfrm>
          <a:off x="0" y="0"/>
          <a:ext cx="0" cy="0"/>
          <a:chOff x="0" y="0"/>
          <a:chExt cx="0" cy="0"/>
        </a:xfrm>
      </p:grpSpPr>
      <p:sp>
        <p:nvSpPr>
          <p:cNvPr id="263" name="Google Shape;263;p52"/>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64" name="Google Shape;264;p5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5" name="Google Shape;265;p52"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sp>
        <p:nvSpPr>
          <p:cNvPr id="266" name="Google Shape;266;p52"/>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267" name="Google Shape;267;p52"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268"/>
        <p:cNvGrpSpPr/>
        <p:nvPr/>
      </p:nvGrpSpPr>
      <p:grpSpPr>
        <a:xfrm>
          <a:off x="0" y="0"/>
          <a:ext cx="0" cy="0"/>
          <a:chOff x="0" y="0"/>
          <a:chExt cx="0" cy="0"/>
        </a:xfrm>
      </p:grpSpPr>
      <p:sp>
        <p:nvSpPr>
          <p:cNvPr id="269" name="Google Shape;269;p53"/>
          <p:cNvSpPr/>
          <p:nvPr/>
        </p:nvSpPr>
        <p:spPr>
          <a:xfrm>
            <a:off x="0" y="0"/>
            <a:ext cx="4572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70" name="Google Shape;270;p53"/>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71" name="Google Shape;271;p53"/>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72" name="Google Shape;272;p5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3" name="Google Shape;273;p53"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Section grey">
  <p:cSld name="2_Section grey">
    <p:bg>
      <p:bgPr>
        <a:solidFill>
          <a:schemeClr val="accent5"/>
        </a:solidFill>
        <a:effectLst/>
      </p:bgPr>
    </p:bg>
    <p:spTree>
      <p:nvGrpSpPr>
        <p:cNvPr id="1" name="Shape 274"/>
        <p:cNvGrpSpPr/>
        <p:nvPr/>
      </p:nvGrpSpPr>
      <p:grpSpPr>
        <a:xfrm>
          <a:off x="0" y="0"/>
          <a:ext cx="0" cy="0"/>
          <a:chOff x="0" y="0"/>
          <a:chExt cx="0" cy="0"/>
        </a:xfrm>
      </p:grpSpPr>
      <p:sp>
        <p:nvSpPr>
          <p:cNvPr id="275" name="Google Shape;275;p5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76" name="Google Shape;276;p5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277"/>
        <p:cNvGrpSpPr/>
        <p:nvPr/>
      </p:nvGrpSpPr>
      <p:grpSpPr>
        <a:xfrm>
          <a:off x="0" y="0"/>
          <a:ext cx="0" cy="0"/>
          <a:chOff x="0" y="0"/>
          <a:chExt cx="0" cy="0"/>
        </a:xfrm>
      </p:grpSpPr>
      <p:sp>
        <p:nvSpPr>
          <p:cNvPr id="278" name="Google Shape;278;p55"/>
          <p:cNvSpPr/>
          <p:nvPr/>
        </p:nvSpPr>
        <p:spPr>
          <a:xfrm>
            <a:off x="-1" y="0"/>
            <a:ext cx="31944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79" name="Google Shape;279;p55"/>
          <p:cNvSpPr txBox="1">
            <a:spLocks noGrp="1"/>
          </p:cNvSpPr>
          <p:nvPr>
            <p:ph type="title"/>
          </p:nvPr>
        </p:nvSpPr>
        <p:spPr>
          <a:xfrm>
            <a:off x="264994" y="335391"/>
            <a:ext cx="22548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80" name="Google Shape;280;p55"/>
          <p:cNvSpPr txBox="1">
            <a:spLocks noGrp="1"/>
          </p:cNvSpPr>
          <p:nvPr>
            <p:ph type="body" idx="1"/>
          </p:nvPr>
        </p:nvSpPr>
        <p:spPr>
          <a:xfrm>
            <a:off x="3194282" y="335391"/>
            <a:ext cx="53247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281" name="Google Shape;281;p5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82" name="Google Shape;282;p55" descr="Une image contenant ordinateur, signe&#10;&#10;Description générée automatiquement"/>
          <p:cNvPicPr preferRelativeResize="0"/>
          <p:nvPr/>
        </p:nvPicPr>
        <p:blipFill rotWithShape="1">
          <a:blip r:embed="rId2">
            <a:alphaModFix/>
          </a:blip>
          <a:srcRect/>
          <a:stretch/>
        </p:blipFill>
        <p:spPr>
          <a:xfrm>
            <a:off x="2925536" y="4165305"/>
            <a:ext cx="566344" cy="79661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grey">
  <p:cSld name="Section grey">
    <p:bg>
      <p:bgPr>
        <a:solidFill>
          <a:schemeClr val="accent5"/>
        </a:solidFill>
        <a:effectLst/>
      </p:bgPr>
    </p:bg>
    <p:spTree>
      <p:nvGrpSpPr>
        <p:cNvPr id="1" name="Shape 283"/>
        <p:cNvGrpSpPr/>
        <p:nvPr/>
      </p:nvGrpSpPr>
      <p:grpSpPr>
        <a:xfrm>
          <a:off x="0" y="0"/>
          <a:ext cx="0" cy="0"/>
          <a:chOff x="0" y="0"/>
          <a:chExt cx="0" cy="0"/>
        </a:xfrm>
      </p:grpSpPr>
      <p:sp>
        <p:nvSpPr>
          <p:cNvPr id="284" name="Google Shape;284;p56"/>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85" name="Google Shape;285;p5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86" name="Google Shape;286;p56"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287" name="Google Shape;287;p56" descr="Une image contenant signe, alimentation, gens&#10;&#10;Description générée automatiquement"/>
          <p:cNvPicPr preferRelativeResize="0"/>
          <p:nvPr/>
        </p:nvPicPr>
        <p:blipFill rotWithShape="1">
          <a:blip r:embed="rId3">
            <a:alphaModFix/>
          </a:blip>
          <a:srcRect b="41680"/>
          <a:stretch/>
        </p:blipFill>
        <p:spPr>
          <a:xfrm>
            <a:off x="527290" y="260612"/>
            <a:ext cx="2076988" cy="528941"/>
          </a:xfrm>
          <a:prstGeom prst="rect">
            <a:avLst/>
          </a:prstGeom>
          <a:noFill/>
          <a:ln>
            <a:noFill/>
          </a:ln>
        </p:spPr>
      </p:pic>
      <p:sp>
        <p:nvSpPr>
          <p:cNvPr id="288" name="Google Shape;288;p56"/>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Section grey">
  <p:cSld name="1_Section grey">
    <p:bg>
      <p:bgPr>
        <a:solidFill>
          <a:schemeClr val="accent5"/>
        </a:solidFill>
        <a:effectLst/>
      </p:bgPr>
    </p:bg>
    <p:spTree>
      <p:nvGrpSpPr>
        <p:cNvPr id="1" name="Shape 289"/>
        <p:cNvGrpSpPr/>
        <p:nvPr/>
      </p:nvGrpSpPr>
      <p:grpSpPr>
        <a:xfrm>
          <a:off x="0" y="0"/>
          <a:ext cx="0" cy="0"/>
          <a:chOff x="0" y="0"/>
          <a:chExt cx="0" cy="0"/>
        </a:xfrm>
      </p:grpSpPr>
      <p:sp>
        <p:nvSpPr>
          <p:cNvPr id="290" name="Google Shape;290;p57"/>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91" name="Google Shape;291;p57"/>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57"/>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blue3">
  <p:cSld name="Section blue3">
    <p:bg>
      <p:bgPr>
        <a:solidFill>
          <a:schemeClr val="accent5"/>
        </a:solidFill>
        <a:effectLst/>
      </p:bgPr>
    </p:bg>
    <p:spTree>
      <p:nvGrpSpPr>
        <p:cNvPr id="1" name="Shape 293"/>
        <p:cNvGrpSpPr/>
        <p:nvPr/>
      </p:nvGrpSpPr>
      <p:grpSpPr>
        <a:xfrm>
          <a:off x="0" y="0"/>
          <a:ext cx="0" cy="0"/>
          <a:chOff x="0" y="0"/>
          <a:chExt cx="0" cy="0"/>
        </a:xfrm>
      </p:grpSpPr>
      <p:sp>
        <p:nvSpPr>
          <p:cNvPr id="294" name="Google Shape;294;p58"/>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295" name="Google Shape;295;p5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96" name="Google Shape;296;p58" descr="Une image contenant dessin, signe&#10;&#10;Description générée automatiquement"/>
          <p:cNvPicPr preferRelativeResize="0"/>
          <p:nvPr/>
        </p:nvPicPr>
        <p:blipFill rotWithShape="1">
          <a:blip r:embed="rId2">
            <a:alphaModFix/>
          </a:blip>
          <a:srcRect/>
          <a:stretch/>
        </p:blipFill>
        <p:spPr>
          <a:xfrm>
            <a:off x="521550" y="271684"/>
            <a:ext cx="2051638" cy="895909"/>
          </a:xfrm>
          <a:prstGeom prst="rect">
            <a:avLst/>
          </a:prstGeom>
          <a:noFill/>
          <a:ln>
            <a:noFill/>
          </a:ln>
        </p:spPr>
      </p:pic>
      <p:sp>
        <p:nvSpPr>
          <p:cNvPr id="297" name="Google Shape;297;p58"/>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298" name="Google Shape;298;p58"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Section blue2">
  <p:cSld name="1_Section blue2">
    <p:bg>
      <p:bgPr>
        <a:solidFill>
          <a:schemeClr val="accent5"/>
        </a:solidFill>
        <a:effectLst/>
      </p:bgPr>
    </p:bg>
    <p:spTree>
      <p:nvGrpSpPr>
        <p:cNvPr id="1" name="Shape 299"/>
        <p:cNvGrpSpPr/>
        <p:nvPr/>
      </p:nvGrpSpPr>
      <p:grpSpPr>
        <a:xfrm>
          <a:off x="0" y="0"/>
          <a:ext cx="0" cy="0"/>
          <a:chOff x="0" y="0"/>
          <a:chExt cx="0" cy="0"/>
        </a:xfrm>
      </p:grpSpPr>
      <p:sp>
        <p:nvSpPr>
          <p:cNvPr id="300" name="Google Shape;300;p59"/>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01" name="Google Shape;301;p5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02" name="Google Shape;302;p59"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sp>
        <p:nvSpPr>
          <p:cNvPr id="303" name="Google Shape;303;p59"/>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304" name="Google Shape;304;p59" descr="Une image contenant ordinateur, signe&#10;&#10;Description générée automatiquement"/>
          <p:cNvPicPr preferRelativeResize="0"/>
          <p:nvPr/>
        </p:nvPicPr>
        <p:blipFill rotWithShape="1">
          <a:blip r:embed="rId3">
            <a:alphaModFix/>
          </a:blip>
          <a:srcRect/>
          <a:stretch/>
        </p:blipFill>
        <p:spPr>
          <a:xfrm rot="5400000">
            <a:off x="7855780" y="3511164"/>
            <a:ext cx="906431" cy="127498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05"/>
        <p:cNvGrpSpPr/>
        <p:nvPr/>
      </p:nvGrpSpPr>
      <p:grpSpPr>
        <a:xfrm>
          <a:off x="0" y="0"/>
          <a:ext cx="0" cy="0"/>
          <a:chOff x="0" y="0"/>
          <a:chExt cx="0" cy="0"/>
        </a:xfrm>
      </p:grpSpPr>
      <p:sp>
        <p:nvSpPr>
          <p:cNvPr id="306" name="Google Shape;306;p60"/>
          <p:cNvSpPr/>
          <p:nvPr/>
        </p:nvSpPr>
        <p:spPr>
          <a:xfrm>
            <a:off x="0" y="1"/>
            <a:ext cx="9144000" cy="1222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07" name="Google Shape;307;p60"/>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08" name="Google Shape;308;p60"/>
          <p:cNvSpPr txBox="1">
            <a:spLocks noGrp="1"/>
          </p:cNvSpPr>
          <p:nvPr>
            <p:ph type="body" idx="1"/>
          </p:nvPr>
        </p:nvSpPr>
        <p:spPr>
          <a:xfrm>
            <a:off x="602972" y="1662480"/>
            <a:ext cx="7916100" cy="3069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309" name="Google Shape;309;p6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10" name="Google Shape;310;p60"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7_Titre et contenu">
  <p:cSld name="7_Titre et contenu">
    <p:spTree>
      <p:nvGrpSpPr>
        <p:cNvPr id="1" name="Shape 311"/>
        <p:cNvGrpSpPr/>
        <p:nvPr/>
      </p:nvGrpSpPr>
      <p:grpSpPr>
        <a:xfrm>
          <a:off x="0" y="0"/>
          <a:ext cx="0" cy="0"/>
          <a:chOff x="0" y="0"/>
          <a:chExt cx="0" cy="0"/>
        </a:xfrm>
      </p:grpSpPr>
      <p:sp>
        <p:nvSpPr>
          <p:cNvPr id="312" name="Google Shape;312;p61"/>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13" name="Google Shape;313;p61"/>
          <p:cNvSpPr txBox="1">
            <a:spLocks noGrp="1"/>
          </p:cNvSpPr>
          <p:nvPr>
            <p:ph type="body" idx="1"/>
          </p:nvPr>
        </p:nvSpPr>
        <p:spPr>
          <a:xfrm>
            <a:off x="607500" y="813741"/>
            <a:ext cx="7916100" cy="39183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314" name="Google Shape;314;p6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315"/>
        <p:cNvGrpSpPr/>
        <p:nvPr/>
      </p:nvGrpSpPr>
      <p:grpSpPr>
        <a:xfrm>
          <a:off x="0" y="0"/>
          <a:ext cx="0" cy="0"/>
          <a:chOff x="0" y="0"/>
          <a:chExt cx="0" cy="0"/>
        </a:xfrm>
      </p:grpSpPr>
      <p:sp>
        <p:nvSpPr>
          <p:cNvPr id="316" name="Google Shape;316;p62"/>
          <p:cNvSpPr/>
          <p:nvPr/>
        </p:nvSpPr>
        <p:spPr>
          <a:xfrm>
            <a:off x="0" y="1"/>
            <a:ext cx="9144000" cy="12222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17" name="Google Shape;317;p62"/>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18" name="Google Shape;318;p62"/>
          <p:cNvSpPr txBox="1">
            <a:spLocks noGrp="1"/>
          </p:cNvSpPr>
          <p:nvPr>
            <p:ph type="body" idx="1"/>
          </p:nvPr>
        </p:nvSpPr>
        <p:spPr>
          <a:xfrm>
            <a:off x="602972" y="1662480"/>
            <a:ext cx="7916100" cy="3069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319" name="Google Shape;319;p6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0" name="Google Shape;320;p62"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5_Titre et contenu">
  <p:cSld name="5_Titre et contenu">
    <p:spTree>
      <p:nvGrpSpPr>
        <p:cNvPr id="1" name="Shape 321"/>
        <p:cNvGrpSpPr/>
        <p:nvPr/>
      </p:nvGrpSpPr>
      <p:grpSpPr>
        <a:xfrm>
          <a:off x="0" y="0"/>
          <a:ext cx="0" cy="0"/>
          <a:chOff x="0" y="0"/>
          <a:chExt cx="0" cy="0"/>
        </a:xfrm>
      </p:grpSpPr>
      <p:sp>
        <p:nvSpPr>
          <p:cNvPr id="322" name="Google Shape;322;p63"/>
          <p:cNvSpPr/>
          <p:nvPr/>
        </p:nvSpPr>
        <p:spPr>
          <a:xfrm>
            <a:off x="0" y="0"/>
            <a:ext cx="4572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23" name="Google Shape;323;p63"/>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24" name="Google Shape;324;p63"/>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325" name="Google Shape;325;p6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6" name="Google Shape;326;p63"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27"/>
        <p:cNvGrpSpPr/>
        <p:nvPr/>
      </p:nvGrpSpPr>
      <p:grpSpPr>
        <a:xfrm>
          <a:off x="0" y="0"/>
          <a:ext cx="0" cy="0"/>
          <a:chOff x="0" y="0"/>
          <a:chExt cx="0" cy="0"/>
        </a:xfrm>
      </p:grpSpPr>
      <p:sp>
        <p:nvSpPr>
          <p:cNvPr id="328" name="Google Shape;328;p64"/>
          <p:cNvSpPr/>
          <p:nvPr/>
        </p:nvSpPr>
        <p:spPr>
          <a:xfrm>
            <a:off x="0" y="1"/>
            <a:ext cx="9144000" cy="1222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29" name="Google Shape;329;p64"/>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30" name="Google Shape;330;p64"/>
          <p:cNvSpPr txBox="1">
            <a:spLocks noGrp="1"/>
          </p:cNvSpPr>
          <p:nvPr>
            <p:ph type="body" idx="1"/>
          </p:nvPr>
        </p:nvSpPr>
        <p:spPr>
          <a:xfrm>
            <a:off x="614034" y="1666715"/>
            <a:ext cx="38892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331" name="Google Shape;331;p64"/>
          <p:cNvSpPr txBox="1">
            <a:spLocks noGrp="1"/>
          </p:cNvSpPr>
          <p:nvPr>
            <p:ph type="body" idx="2"/>
          </p:nvPr>
        </p:nvSpPr>
        <p:spPr>
          <a:xfrm>
            <a:off x="4640561" y="1666715"/>
            <a:ext cx="38958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a:buChar char="🞆"/>
              <a:defRPr sz="900" b="0" i="0" u="none" strike="noStrike" cap="none">
                <a:solidFill>
                  <a:schemeClr val="dk1"/>
                </a:solidFill>
                <a:latin typeface="Arial"/>
                <a:ea typeface="Arial"/>
                <a:cs typeface="Arial"/>
                <a:sym typeface="Arial"/>
              </a:defRPr>
            </a:lvl9pPr>
          </a:lstStyle>
          <a:p>
            <a:endParaRPr/>
          </a:p>
        </p:txBody>
      </p:sp>
      <p:sp>
        <p:nvSpPr>
          <p:cNvPr id="332" name="Google Shape;332;p6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33" name="Google Shape;333;p64"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Section orange">
  <p:cSld name="1_Section orange">
    <p:bg>
      <p:bgPr>
        <a:solidFill>
          <a:schemeClr val="lt1"/>
        </a:solidFill>
        <a:effectLst/>
      </p:bgPr>
    </p:bg>
    <p:spTree>
      <p:nvGrpSpPr>
        <p:cNvPr id="1" name="Shape 334"/>
        <p:cNvGrpSpPr/>
        <p:nvPr/>
      </p:nvGrpSpPr>
      <p:grpSpPr>
        <a:xfrm>
          <a:off x="0" y="0"/>
          <a:ext cx="0" cy="0"/>
          <a:chOff x="0" y="0"/>
          <a:chExt cx="0" cy="0"/>
        </a:xfrm>
      </p:grpSpPr>
      <p:sp>
        <p:nvSpPr>
          <p:cNvPr id="335" name="Google Shape;335;p6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36" name="Google Shape;336;p65"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337" name="Google Shape;337;p65" descr="Une image contenant alimentation, dessin&#10;&#10;Description générée automatiquement"/>
          <p:cNvPicPr preferRelativeResize="0"/>
          <p:nvPr/>
        </p:nvPicPr>
        <p:blipFill rotWithShape="1">
          <a:blip r:embed="rId3">
            <a:alphaModFix/>
          </a:blip>
          <a:srcRect/>
          <a:stretch/>
        </p:blipFill>
        <p:spPr>
          <a:xfrm>
            <a:off x="312263" y="137666"/>
            <a:ext cx="8519475" cy="446420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340"/>
        <p:cNvGrpSpPr/>
        <p:nvPr/>
      </p:nvGrpSpPr>
      <p:grpSpPr>
        <a:xfrm>
          <a:off x="0" y="0"/>
          <a:ext cx="0" cy="0"/>
          <a:chOff x="0" y="0"/>
          <a:chExt cx="0" cy="0"/>
        </a:xfrm>
      </p:grpSpPr>
      <p:sp>
        <p:nvSpPr>
          <p:cNvPr id="341" name="Google Shape;341;p67"/>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pic>
        <p:nvPicPr>
          <p:cNvPr id="342" name="Google Shape;342;p67" descr="Une image contenant signe, alimentation, gens&#10;&#10;Description générée automatiquement"/>
          <p:cNvPicPr preferRelativeResize="0"/>
          <p:nvPr/>
        </p:nvPicPr>
        <p:blipFill rotWithShape="1">
          <a:blip r:embed="rId2">
            <a:alphaModFix/>
          </a:blip>
          <a:srcRect b="29303"/>
          <a:stretch/>
        </p:blipFill>
        <p:spPr>
          <a:xfrm>
            <a:off x="1547664" y="998543"/>
            <a:ext cx="6495275" cy="2005250"/>
          </a:xfrm>
          <a:prstGeom prst="rect">
            <a:avLst/>
          </a:prstGeom>
          <a:noFill/>
          <a:ln>
            <a:noFill/>
          </a:ln>
        </p:spPr>
      </p:pic>
      <p:cxnSp>
        <p:nvCxnSpPr>
          <p:cNvPr id="343" name="Google Shape;343;p67"/>
          <p:cNvCxnSpPr/>
          <p:nvPr/>
        </p:nvCxnSpPr>
        <p:spPr>
          <a:xfrm>
            <a:off x="0" y="4515966"/>
            <a:ext cx="9144000" cy="0"/>
          </a:xfrm>
          <a:prstGeom prst="straightConnector1">
            <a:avLst/>
          </a:prstGeom>
          <a:noFill/>
          <a:ln w="9525" cap="rnd" cmpd="sng">
            <a:solidFill>
              <a:schemeClr val="lt1"/>
            </a:solidFill>
            <a:prstDash val="solid"/>
            <a:round/>
            <a:headEnd type="none" w="sm" len="sm"/>
            <a:tailEnd type="none" w="sm" len="sm"/>
          </a:ln>
        </p:spPr>
      </p:cxnSp>
      <p:pic>
        <p:nvPicPr>
          <p:cNvPr id="344" name="Google Shape;344;p67" descr="Une image contenant dessin&#10;&#10;Description générée automatiquement"/>
          <p:cNvPicPr preferRelativeResize="0"/>
          <p:nvPr/>
        </p:nvPicPr>
        <p:blipFill rotWithShape="1">
          <a:blip r:embed="rId3">
            <a:alphaModFix/>
          </a:blip>
          <a:srcRect/>
          <a:stretch/>
        </p:blipFill>
        <p:spPr>
          <a:xfrm>
            <a:off x="553966" y="4645806"/>
            <a:ext cx="1514476" cy="342900"/>
          </a:xfrm>
          <a:prstGeom prst="rect">
            <a:avLst/>
          </a:prstGeom>
          <a:noFill/>
          <a:ln>
            <a:noFill/>
          </a:ln>
        </p:spPr>
      </p:pic>
      <p:pic>
        <p:nvPicPr>
          <p:cNvPr id="345" name="Google Shape;345;p67"/>
          <p:cNvPicPr preferRelativeResize="0"/>
          <p:nvPr/>
        </p:nvPicPr>
        <p:blipFill rotWithShape="1">
          <a:blip r:embed="rId4">
            <a:alphaModFix/>
          </a:blip>
          <a:srcRect/>
          <a:stretch/>
        </p:blipFill>
        <p:spPr>
          <a:xfrm>
            <a:off x="7509940" y="4574235"/>
            <a:ext cx="1080095" cy="486043"/>
          </a:xfrm>
          <a:prstGeom prst="rect">
            <a:avLst/>
          </a:prstGeom>
          <a:noFill/>
          <a:ln>
            <a:noFill/>
          </a:ln>
        </p:spPr>
      </p:pic>
      <p:pic>
        <p:nvPicPr>
          <p:cNvPr id="346" name="Google Shape;346;p67"/>
          <p:cNvPicPr preferRelativeResize="0"/>
          <p:nvPr/>
        </p:nvPicPr>
        <p:blipFill rotWithShape="1">
          <a:blip r:embed="rId5">
            <a:alphaModFix/>
          </a:blip>
          <a:srcRect/>
          <a:stretch/>
        </p:blipFill>
        <p:spPr>
          <a:xfrm>
            <a:off x="4499109" y="4699283"/>
            <a:ext cx="2106233" cy="315568"/>
          </a:xfrm>
          <a:prstGeom prst="rect">
            <a:avLst/>
          </a:prstGeom>
          <a:noFill/>
          <a:ln>
            <a:noFill/>
          </a:ln>
        </p:spPr>
      </p:pic>
      <p:pic>
        <p:nvPicPr>
          <p:cNvPr id="347" name="Google Shape;347;p67"/>
          <p:cNvPicPr preferRelativeResize="0"/>
          <p:nvPr/>
        </p:nvPicPr>
        <p:blipFill rotWithShape="1">
          <a:blip r:embed="rId6">
            <a:alphaModFix/>
          </a:blip>
          <a:srcRect l="29829" t="33381" r="29752" b="30694"/>
          <a:stretch/>
        </p:blipFill>
        <p:spPr>
          <a:xfrm>
            <a:off x="2681790" y="4574224"/>
            <a:ext cx="972106" cy="48605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orange">
  <p:cSld name="Section orange">
    <p:bg>
      <p:bgPr>
        <a:solidFill>
          <a:schemeClr val="accent5"/>
        </a:solidFill>
        <a:effectLst/>
      </p:bgPr>
    </p:bg>
    <p:spTree>
      <p:nvGrpSpPr>
        <p:cNvPr id="1" name="Shape 348"/>
        <p:cNvGrpSpPr/>
        <p:nvPr/>
      </p:nvGrpSpPr>
      <p:grpSpPr>
        <a:xfrm>
          <a:off x="0" y="0"/>
          <a:ext cx="0" cy="0"/>
          <a:chOff x="0" y="0"/>
          <a:chExt cx="0" cy="0"/>
        </a:xfrm>
      </p:grpSpPr>
      <p:sp>
        <p:nvSpPr>
          <p:cNvPr id="349" name="Google Shape;349;p68"/>
          <p:cNvSpPr/>
          <p:nvPr/>
        </p:nvSpPr>
        <p:spPr>
          <a:xfrm>
            <a:off x="0" y="0"/>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50" name="Google Shape;350;p68"/>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51" name="Google Shape;351;p6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52" name="Google Shape;352;p68" descr="Une image contenant dessin, signe&#10;&#10;Description générée automatiquement"/>
          <p:cNvPicPr preferRelativeResize="0"/>
          <p:nvPr/>
        </p:nvPicPr>
        <p:blipFill rotWithShape="1">
          <a:blip r:embed="rId2">
            <a:alphaModFix/>
          </a:blip>
          <a:srcRect b="42196"/>
          <a:stretch/>
        </p:blipFill>
        <p:spPr>
          <a:xfrm>
            <a:off x="521550" y="271684"/>
            <a:ext cx="2051638" cy="517867"/>
          </a:xfrm>
          <a:prstGeom prst="rect">
            <a:avLst/>
          </a:prstGeom>
          <a:noFill/>
          <a:ln>
            <a:noFill/>
          </a:ln>
        </p:spPr>
      </p:pic>
      <p:pic>
        <p:nvPicPr>
          <p:cNvPr id="353" name="Google Shape;353;p68"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8_Titre et contenu">
  <p:cSld name="8_Titre et contenu">
    <p:spTree>
      <p:nvGrpSpPr>
        <p:cNvPr id="1" name="Shape 354"/>
        <p:cNvGrpSpPr/>
        <p:nvPr/>
      </p:nvGrpSpPr>
      <p:grpSpPr>
        <a:xfrm>
          <a:off x="0" y="0"/>
          <a:ext cx="0" cy="0"/>
          <a:chOff x="0" y="0"/>
          <a:chExt cx="0" cy="0"/>
        </a:xfrm>
      </p:grpSpPr>
      <p:sp>
        <p:nvSpPr>
          <p:cNvPr id="355" name="Google Shape;355;p69"/>
          <p:cNvSpPr/>
          <p:nvPr/>
        </p:nvSpPr>
        <p:spPr>
          <a:xfrm>
            <a:off x="0" y="-20538"/>
            <a:ext cx="9144000" cy="594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56" name="Google Shape;356;p69"/>
          <p:cNvSpPr txBox="1">
            <a:spLocks noGrp="1"/>
          </p:cNvSpPr>
          <p:nvPr>
            <p:ph type="title"/>
          </p:nvPr>
        </p:nvSpPr>
        <p:spPr>
          <a:xfrm>
            <a:off x="197514" y="-74544"/>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57" name="Google Shape;357;p69"/>
          <p:cNvSpPr txBox="1">
            <a:spLocks noGrp="1"/>
          </p:cNvSpPr>
          <p:nvPr>
            <p:ph type="body" idx="1"/>
          </p:nvPr>
        </p:nvSpPr>
        <p:spPr>
          <a:xfrm>
            <a:off x="602972" y="789552"/>
            <a:ext cx="7916100" cy="39426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Century Gothic"/>
                <a:ea typeface="Century Gothic"/>
                <a:cs typeface="Century Gothic"/>
                <a:sym typeface="Century Gothic"/>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358" name="Google Shape;358;p6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59" name="Google Shape;359;p69" descr="Une image contenant ordinateur, signe&#10;&#10;Description générée automatiquement"/>
          <p:cNvPicPr preferRelativeResize="0"/>
          <p:nvPr/>
        </p:nvPicPr>
        <p:blipFill rotWithShape="1">
          <a:blip r:embed="rId2">
            <a:alphaModFix/>
          </a:blip>
          <a:srcRect/>
          <a:stretch/>
        </p:blipFill>
        <p:spPr>
          <a:xfrm rot="5400000">
            <a:off x="8035509" y="188362"/>
            <a:ext cx="566344" cy="796616"/>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360"/>
        <p:cNvGrpSpPr/>
        <p:nvPr/>
      </p:nvGrpSpPr>
      <p:grpSpPr>
        <a:xfrm>
          <a:off x="0" y="0"/>
          <a:ext cx="0" cy="0"/>
          <a:chOff x="0" y="0"/>
          <a:chExt cx="0" cy="0"/>
        </a:xfrm>
      </p:grpSpPr>
      <p:sp>
        <p:nvSpPr>
          <p:cNvPr id="361" name="Google Shape;361;p70"/>
          <p:cNvSpPr/>
          <p:nvPr/>
        </p:nvSpPr>
        <p:spPr>
          <a:xfrm>
            <a:off x="0" y="0"/>
            <a:ext cx="4572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62" name="Google Shape;362;p70"/>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63" name="Google Shape;363;p70"/>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364" name="Google Shape;364;p7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65" name="Google Shape;365;p70"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grey">
  <p:cSld name="Section grey">
    <p:bg>
      <p:bgPr>
        <a:solidFill>
          <a:schemeClr val="accent5"/>
        </a:solidFill>
        <a:effectLst/>
      </p:bgPr>
    </p:bg>
    <p:spTree>
      <p:nvGrpSpPr>
        <p:cNvPr id="1" name="Shape 366"/>
        <p:cNvGrpSpPr/>
        <p:nvPr/>
      </p:nvGrpSpPr>
      <p:grpSpPr>
        <a:xfrm>
          <a:off x="0" y="0"/>
          <a:ext cx="0" cy="0"/>
          <a:chOff x="0" y="0"/>
          <a:chExt cx="0" cy="0"/>
        </a:xfrm>
      </p:grpSpPr>
      <p:sp>
        <p:nvSpPr>
          <p:cNvPr id="367" name="Google Shape;367;p71"/>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68" name="Google Shape;368;p7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69" name="Google Shape;369;p71"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370" name="Google Shape;370;p71" descr="Une image contenant signe, alimentation, gens&#10;&#10;Description générée automatiquement"/>
          <p:cNvPicPr preferRelativeResize="0"/>
          <p:nvPr/>
        </p:nvPicPr>
        <p:blipFill rotWithShape="1">
          <a:blip r:embed="rId3">
            <a:alphaModFix/>
          </a:blip>
          <a:srcRect b="41680"/>
          <a:stretch/>
        </p:blipFill>
        <p:spPr>
          <a:xfrm>
            <a:off x="527290" y="260612"/>
            <a:ext cx="2076988" cy="528941"/>
          </a:xfrm>
          <a:prstGeom prst="rect">
            <a:avLst/>
          </a:prstGeom>
          <a:noFill/>
          <a:ln>
            <a:noFill/>
          </a:ln>
        </p:spPr>
      </p:pic>
      <p:sp>
        <p:nvSpPr>
          <p:cNvPr id="371" name="Google Shape;371;p71"/>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Section grey">
  <p:cSld name="1_Section grey">
    <p:bg>
      <p:bgPr>
        <a:solidFill>
          <a:schemeClr val="accent5"/>
        </a:solidFill>
        <a:effectLst/>
      </p:bgPr>
    </p:bg>
    <p:spTree>
      <p:nvGrpSpPr>
        <p:cNvPr id="1" name="Shape 372"/>
        <p:cNvGrpSpPr/>
        <p:nvPr/>
      </p:nvGrpSpPr>
      <p:grpSpPr>
        <a:xfrm>
          <a:off x="0" y="0"/>
          <a:ext cx="0" cy="0"/>
          <a:chOff x="0" y="0"/>
          <a:chExt cx="0" cy="0"/>
        </a:xfrm>
      </p:grpSpPr>
      <p:sp>
        <p:nvSpPr>
          <p:cNvPr id="373" name="Google Shape;373;p72"/>
          <p:cNvSpPr/>
          <p:nvPr/>
        </p:nvSpPr>
        <p:spPr>
          <a:xfrm>
            <a:off x="0" y="0"/>
            <a:ext cx="9144000"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74" name="Google Shape;374;p7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5" name="Google Shape;375;p72"/>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blue3">
  <p:cSld name="Section blue3">
    <p:bg>
      <p:bgPr>
        <a:solidFill>
          <a:schemeClr val="accent5"/>
        </a:solidFill>
        <a:effectLst/>
      </p:bgPr>
    </p:bg>
    <p:spTree>
      <p:nvGrpSpPr>
        <p:cNvPr id="1" name="Shape 376"/>
        <p:cNvGrpSpPr/>
        <p:nvPr/>
      </p:nvGrpSpPr>
      <p:grpSpPr>
        <a:xfrm>
          <a:off x="0" y="0"/>
          <a:ext cx="0" cy="0"/>
          <a:chOff x="0" y="0"/>
          <a:chExt cx="0" cy="0"/>
        </a:xfrm>
      </p:grpSpPr>
      <p:sp>
        <p:nvSpPr>
          <p:cNvPr id="377" name="Google Shape;377;p73"/>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78" name="Google Shape;378;p7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79" name="Google Shape;379;p73" descr="Une image contenant dessin, signe&#10;&#10;Description générée automatiquement"/>
          <p:cNvPicPr preferRelativeResize="0"/>
          <p:nvPr/>
        </p:nvPicPr>
        <p:blipFill rotWithShape="1">
          <a:blip r:embed="rId2">
            <a:alphaModFix/>
          </a:blip>
          <a:srcRect/>
          <a:stretch/>
        </p:blipFill>
        <p:spPr>
          <a:xfrm>
            <a:off x="521550" y="271684"/>
            <a:ext cx="2051638" cy="895909"/>
          </a:xfrm>
          <a:prstGeom prst="rect">
            <a:avLst/>
          </a:prstGeom>
          <a:noFill/>
          <a:ln>
            <a:noFill/>
          </a:ln>
        </p:spPr>
      </p:pic>
      <p:sp>
        <p:nvSpPr>
          <p:cNvPr id="380" name="Google Shape;380;p73"/>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pic>
        <p:nvPicPr>
          <p:cNvPr id="381" name="Google Shape;381;p73" descr="Une image contenant ordinateur, signe&#10;&#10;Description générée automatiquement"/>
          <p:cNvPicPr preferRelativeResize="0"/>
          <p:nvPr/>
        </p:nvPicPr>
        <p:blipFill rotWithShape="1">
          <a:blip r:embed="rId3">
            <a:alphaModFix/>
          </a:blip>
          <a:srcRect/>
          <a:stretch/>
        </p:blipFill>
        <p:spPr>
          <a:xfrm rot="5400000">
            <a:off x="6592478" y="3511164"/>
            <a:ext cx="906431" cy="127498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5_Titre et contenu">
  <p:cSld name="5_Titre et contenu">
    <p:spTree>
      <p:nvGrpSpPr>
        <p:cNvPr id="1" name="Shape 382"/>
        <p:cNvGrpSpPr/>
        <p:nvPr/>
      </p:nvGrpSpPr>
      <p:grpSpPr>
        <a:xfrm>
          <a:off x="0" y="0"/>
          <a:ext cx="0" cy="0"/>
          <a:chOff x="0" y="0"/>
          <a:chExt cx="0" cy="0"/>
        </a:xfrm>
      </p:grpSpPr>
      <p:sp>
        <p:nvSpPr>
          <p:cNvPr id="383" name="Google Shape;383;p74"/>
          <p:cNvSpPr/>
          <p:nvPr/>
        </p:nvSpPr>
        <p:spPr>
          <a:xfrm>
            <a:off x="0" y="0"/>
            <a:ext cx="4572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84" name="Google Shape;384;p74"/>
          <p:cNvSpPr txBox="1">
            <a:spLocks noGrp="1"/>
          </p:cNvSpPr>
          <p:nvPr>
            <p:ph type="title"/>
          </p:nvPr>
        </p:nvSpPr>
        <p:spPr>
          <a:xfrm>
            <a:off x="264994" y="335391"/>
            <a:ext cx="3900300" cy="45045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800"/>
              <a:buFont typeface="Arial"/>
              <a:buNone/>
              <a:defRPr sz="3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85" name="Google Shape;385;p74"/>
          <p:cNvSpPr txBox="1">
            <a:spLocks noGrp="1"/>
          </p:cNvSpPr>
          <p:nvPr>
            <p:ph type="body" idx="1"/>
          </p:nvPr>
        </p:nvSpPr>
        <p:spPr>
          <a:xfrm>
            <a:off x="4734017" y="335391"/>
            <a:ext cx="3785100" cy="4504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500"/>
              </a:spcBef>
              <a:spcAft>
                <a:spcPts val="0"/>
              </a:spcAft>
              <a:buClr>
                <a:schemeClr val="accent1"/>
              </a:buClr>
              <a:buSzPts val="2600"/>
              <a:buFont typeface="Courier New"/>
              <a:buChar char="o"/>
              <a:defRPr sz="2600" b="0" i="0" u="none" strike="noStrike" cap="none">
                <a:solidFill>
                  <a:schemeClr val="dk1"/>
                </a:solidFill>
                <a:latin typeface="Arial"/>
                <a:ea typeface="Arial"/>
                <a:cs typeface="Arial"/>
                <a:sym typeface="Arial"/>
              </a:defRPr>
            </a:lvl1pPr>
            <a:lvl2pPr marL="914400" marR="0" lvl="1" indent="-374650" algn="l" rtl="0">
              <a:lnSpc>
                <a:spcPct val="100000"/>
              </a:lnSpc>
              <a:spcBef>
                <a:spcPts val="500"/>
              </a:spcBef>
              <a:spcAft>
                <a:spcPts val="0"/>
              </a:spcAft>
              <a:buClr>
                <a:schemeClr val="accent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386" name="Google Shape;386;p7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7" name="Google Shape;387;p74" descr="Une image contenant ordinateur, signe&#10;&#10;Description générée automatiquement"/>
          <p:cNvPicPr preferRelativeResize="0"/>
          <p:nvPr/>
        </p:nvPicPr>
        <p:blipFill rotWithShape="1">
          <a:blip r:embed="rId2">
            <a:alphaModFix/>
          </a:blip>
          <a:srcRect/>
          <a:stretch/>
        </p:blipFill>
        <p:spPr>
          <a:xfrm>
            <a:off x="4359847" y="4165305"/>
            <a:ext cx="566344" cy="7966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8"/>
        <p:cNvGrpSpPr/>
        <p:nvPr/>
      </p:nvGrpSpPr>
      <p:grpSpPr>
        <a:xfrm>
          <a:off x="0" y="0"/>
          <a:ext cx="0" cy="0"/>
          <a:chOff x="0" y="0"/>
          <a:chExt cx="0" cy="0"/>
        </a:xfrm>
      </p:grpSpPr>
      <p:sp>
        <p:nvSpPr>
          <p:cNvPr id="389" name="Google Shape;389;p75"/>
          <p:cNvSpPr/>
          <p:nvPr/>
        </p:nvSpPr>
        <p:spPr>
          <a:xfrm>
            <a:off x="0" y="1"/>
            <a:ext cx="9144000" cy="1222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p:txBody>
      </p:sp>
      <p:sp>
        <p:nvSpPr>
          <p:cNvPr id="390" name="Google Shape;390;p75"/>
          <p:cNvSpPr txBox="1">
            <a:spLocks noGrp="1"/>
          </p:cNvSpPr>
          <p:nvPr>
            <p:ph type="title"/>
          </p:nvPr>
        </p:nvSpPr>
        <p:spPr>
          <a:xfrm>
            <a:off x="607500" y="335391"/>
            <a:ext cx="7929000" cy="727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91" name="Google Shape;391;p75"/>
          <p:cNvSpPr txBox="1">
            <a:spLocks noGrp="1"/>
          </p:cNvSpPr>
          <p:nvPr>
            <p:ph type="body" idx="1"/>
          </p:nvPr>
        </p:nvSpPr>
        <p:spPr>
          <a:xfrm>
            <a:off x="614034" y="1666715"/>
            <a:ext cx="38892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392" name="Google Shape;392;p75"/>
          <p:cNvSpPr txBox="1">
            <a:spLocks noGrp="1"/>
          </p:cNvSpPr>
          <p:nvPr>
            <p:ph type="body" idx="2"/>
          </p:nvPr>
        </p:nvSpPr>
        <p:spPr>
          <a:xfrm>
            <a:off x="4640561" y="1666715"/>
            <a:ext cx="3895800" cy="3065100"/>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300"/>
              </a:spcBef>
              <a:spcAft>
                <a:spcPts val="0"/>
              </a:spcAft>
              <a:buClr>
                <a:schemeClr val="accent1"/>
              </a:buClr>
              <a:buSzPts val="1400"/>
              <a:buFont typeface="Courier New"/>
              <a:buChar char="o"/>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1"/>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1"/>
              </a:buClr>
              <a:buSzPts val="1100"/>
              <a:buFont typeface="Courier New"/>
              <a:buChar char="o"/>
              <a:defRPr sz="1100" b="0" i="0" u="none" strike="noStrike" cap="none">
                <a:solidFill>
                  <a:schemeClr val="dk1"/>
                </a:solidFill>
                <a:latin typeface="Arial"/>
                <a:ea typeface="Arial"/>
                <a:cs typeface="Arial"/>
                <a:sym typeface="Arial"/>
              </a:defRPr>
            </a:lvl3pPr>
            <a:lvl4pPr marL="1828800" marR="0" lvl="3"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500"/>
              </a:spcBef>
              <a:spcAft>
                <a:spcPts val="0"/>
              </a:spcAft>
              <a:buClr>
                <a:schemeClr val="accent1"/>
              </a:buClr>
              <a:buSzPts val="900"/>
              <a:buFont typeface="Courier New"/>
              <a:buChar char="o"/>
              <a:defRPr sz="900" b="0" i="0" u="none" strike="noStrike" cap="none">
                <a:solidFill>
                  <a:schemeClr val="dk1"/>
                </a:solidFill>
                <a:latin typeface="Arial"/>
                <a:ea typeface="Arial"/>
                <a:cs typeface="Arial"/>
                <a:sym typeface="Arial"/>
              </a:defRPr>
            </a:lvl5pPr>
            <a:lvl6pPr marL="2743200" marR="0" lvl="5"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6pPr>
            <a:lvl7pPr marL="3200400" marR="0" lvl="6"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85750" algn="l" rtl="0">
              <a:lnSpc>
                <a:spcPct val="100000"/>
              </a:lnSpc>
              <a:spcBef>
                <a:spcPts val="5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8pPr>
            <a:lvl9pPr marL="4114800" marR="0" lvl="8" indent="-285750" algn="l" rtl="0">
              <a:lnSpc>
                <a:spcPct val="100000"/>
              </a:lnSpc>
              <a:spcBef>
                <a:spcPts val="500"/>
              </a:spcBef>
              <a:spcAft>
                <a:spcPts val="50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9pPr>
          </a:lstStyle>
          <a:p>
            <a:endParaRPr/>
          </a:p>
        </p:txBody>
      </p:sp>
      <p:sp>
        <p:nvSpPr>
          <p:cNvPr id="393" name="Google Shape;393;p7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94" name="Google Shape;394;p75" descr="Une image contenant ordinateur, signe&#10;&#10;Description générée automatiquement"/>
          <p:cNvPicPr preferRelativeResize="0"/>
          <p:nvPr/>
        </p:nvPicPr>
        <p:blipFill rotWithShape="1">
          <a:blip r:embed="rId2">
            <a:alphaModFix/>
          </a:blip>
          <a:srcRect/>
          <a:stretch/>
        </p:blipFill>
        <p:spPr>
          <a:xfrm rot="5400000">
            <a:off x="8035509" y="869622"/>
            <a:ext cx="566344" cy="79661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Section orange">
  <p:cSld name="1_Section orange">
    <p:bg>
      <p:bgPr>
        <a:solidFill>
          <a:schemeClr val="lt1"/>
        </a:solidFill>
        <a:effectLst/>
      </p:bgPr>
    </p:bg>
    <p:spTree>
      <p:nvGrpSpPr>
        <p:cNvPr id="1" name="Shape 395"/>
        <p:cNvGrpSpPr/>
        <p:nvPr/>
      </p:nvGrpSpPr>
      <p:grpSpPr>
        <a:xfrm>
          <a:off x="0" y="0"/>
          <a:ext cx="0" cy="0"/>
          <a:chOff x="0" y="0"/>
          <a:chExt cx="0" cy="0"/>
        </a:xfrm>
      </p:grpSpPr>
      <p:sp>
        <p:nvSpPr>
          <p:cNvPr id="396" name="Google Shape;396;p7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97" name="Google Shape;397;p76" descr="Une image contenant ordinateur, signe&#10;&#10;Description générée automatiquement"/>
          <p:cNvPicPr preferRelativeResize="0"/>
          <p:nvPr/>
        </p:nvPicPr>
        <p:blipFill rotWithShape="1">
          <a:blip r:embed="rId2">
            <a:alphaModFix/>
          </a:blip>
          <a:srcRect/>
          <a:stretch/>
        </p:blipFill>
        <p:spPr>
          <a:xfrm rot="5400000">
            <a:off x="6592478" y="3511164"/>
            <a:ext cx="906431" cy="1274981"/>
          </a:xfrm>
          <a:prstGeom prst="rect">
            <a:avLst/>
          </a:prstGeom>
          <a:noFill/>
          <a:ln>
            <a:noFill/>
          </a:ln>
        </p:spPr>
      </p:pic>
      <p:pic>
        <p:nvPicPr>
          <p:cNvPr id="398" name="Google Shape;398;p76" descr="Une image contenant alimentation, dessin&#10;&#10;Description générée automatiquement"/>
          <p:cNvPicPr preferRelativeResize="0"/>
          <p:nvPr/>
        </p:nvPicPr>
        <p:blipFill rotWithShape="1">
          <a:blip r:embed="rId3">
            <a:alphaModFix/>
          </a:blip>
          <a:srcRect/>
          <a:stretch/>
        </p:blipFill>
        <p:spPr>
          <a:xfrm>
            <a:off x="312263" y="137666"/>
            <a:ext cx="8519475" cy="446420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5.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4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6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63.xml"/><Relationship Id="rId5" Type="http://schemas.openxmlformats.org/officeDocument/2006/relationships/image" Target="../media/image3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9D11">
            <a:alpha val="83140"/>
          </a:srgbClr>
        </a:solidFill>
        <a:effectLst/>
      </p:bgPr>
    </p:bg>
    <p:spTree>
      <p:nvGrpSpPr>
        <p:cNvPr id="1" name="Shape 403"/>
        <p:cNvGrpSpPr/>
        <p:nvPr/>
      </p:nvGrpSpPr>
      <p:grpSpPr>
        <a:xfrm>
          <a:off x="0" y="0"/>
          <a:ext cx="0" cy="0"/>
          <a:chOff x="0" y="0"/>
          <a:chExt cx="0" cy="0"/>
        </a:xfrm>
      </p:grpSpPr>
      <p:sp>
        <p:nvSpPr>
          <p:cNvPr id="404" name="Google Shape;404;p77"/>
          <p:cNvSpPr txBox="1">
            <a:spLocks noGrp="1"/>
          </p:cNvSpPr>
          <p:nvPr>
            <p:ph type="body" idx="1"/>
          </p:nvPr>
        </p:nvSpPr>
        <p:spPr>
          <a:xfrm>
            <a:off x="271952" y="560941"/>
            <a:ext cx="3506400" cy="13794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4100"/>
              <a:buFont typeface="Arial"/>
              <a:buNone/>
            </a:pPr>
            <a:r>
              <a:rPr lang="en-GB" sz="4100" i="0" u="none" strike="noStrike" cap="none">
                <a:solidFill>
                  <a:schemeClr val="dk1"/>
                </a:solidFill>
              </a:rPr>
              <a:t>WO</a:t>
            </a:r>
            <a:r>
              <a:rPr lang="en-GB" sz="4100">
                <a:solidFill>
                  <a:schemeClr val="dk1"/>
                </a:solidFill>
              </a:rPr>
              <a:t>RKSHOP</a:t>
            </a:r>
            <a:endParaRPr sz="4100">
              <a:solidFill>
                <a:schemeClr val="dk1"/>
              </a:solidFill>
            </a:endParaRPr>
          </a:p>
          <a:p>
            <a:pPr marL="0" marR="0" lvl="0" indent="0" algn="r" rtl="0">
              <a:lnSpc>
                <a:spcPct val="100000"/>
              </a:lnSpc>
              <a:spcBef>
                <a:spcPts val="500"/>
              </a:spcBef>
              <a:spcAft>
                <a:spcPts val="0"/>
              </a:spcAft>
              <a:buClr>
                <a:schemeClr val="lt1"/>
              </a:buClr>
              <a:buSzPts val="2400"/>
              <a:buFont typeface="Arial"/>
              <a:buNone/>
            </a:pPr>
            <a:r>
              <a:rPr lang="en-GB" sz="2400">
                <a:solidFill>
                  <a:schemeClr val="lt1"/>
                </a:solidFill>
              </a:rPr>
              <a:t>9</a:t>
            </a:r>
            <a:r>
              <a:rPr lang="en-GB" sz="2400" b="0" i="0" u="none" strike="noStrike" cap="none">
                <a:solidFill>
                  <a:schemeClr val="lt1"/>
                </a:solidFill>
                <a:latin typeface="Arial"/>
                <a:ea typeface="Arial"/>
                <a:cs typeface="Arial"/>
                <a:sym typeface="Arial"/>
              </a:rPr>
              <a:t> August 202</a:t>
            </a:r>
            <a:r>
              <a:rPr lang="en-GB" sz="2400">
                <a:solidFill>
                  <a:schemeClr val="lt1"/>
                </a:solidFill>
              </a:rPr>
              <a:t>3</a:t>
            </a:r>
            <a:endParaRPr sz="1100" b="0" i="0" u="none" strike="noStrike" cap="none">
              <a:solidFill>
                <a:srgbClr val="000000"/>
              </a:solidFill>
              <a:latin typeface="Arial"/>
              <a:ea typeface="Arial"/>
              <a:cs typeface="Arial"/>
              <a:sym typeface="Arial"/>
            </a:endParaRPr>
          </a:p>
        </p:txBody>
      </p:sp>
      <p:cxnSp>
        <p:nvCxnSpPr>
          <p:cNvPr id="405" name="Google Shape;405;p77"/>
          <p:cNvCxnSpPr/>
          <p:nvPr/>
        </p:nvCxnSpPr>
        <p:spPr>
          <a:xfrm>
            <a:off x="-3200" y="4083918"/>
            <a:ext cx="9144000" cy="0"/>
          </a:xfrm>
          <a:prstGeom prst="straightConnector1">
            <a:avLst/>
          </a:prstGeom>
          <a:noFill/>
          <a:ln w="9525" cap="flat" cmpd="sng">
            <a:solidFill>
              <a:schemeClr val="lt1"/>
            </a:solidFill>
            <a:prstDash val="solid"/>
            <a:round/>
            <a:headEnd type="none" w="sm" len="sm"/>
            <a:tailEnd type="none" w="sm" len="sm"/>
          </a:ln>
        </p:spPr>
      </p:cxnSp>
      <p:pic>
        <p:nvPicPr>
          <p:cNvPr id="406" name="Google Shape;406;p77"/>
          <p:cNvPicPr preferRelativeResize="0"/>
          <p:nvPr/>
        </p:nvPicPr>
        <p:blipFill rotWithShape="1">
          <a:blip r:embed="rId3">
            <a:alphaModFix/>
          </a:blip>
          <a:srcRect r="61538"/>
          <a:stretch/>
        </p:blipFill>
        <p:spPr>
          <a:xfrm>
            <a:off x="5541034" y="4377208"/>
            <a:ext cx="1230727" cy="479426"/>
          </a:xfrm>
          <a:prstGeom prst="rect">
            <a:avLst/>
          </a:prstGeom>
          <a:noFill/>
          <a:ln>
            <a:noFill/>
          </a:ln>
        </p:spPr>
      </p:pic>
      <p:sp>
        <p:nvSpPr>
          <p:cNvPr id="407" name="Google Shape;407;p77"/>
          <p:cNvSpPr/>
          <p:nvPr/>
        </p:nvSpPr>
        <p:spPr>
          <a:xfrm>
            <a:off x="4139952" y="0"/>
            <a:ext cx="5004000" cy="2256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8" name="Google Shape;408;p77"/>
          <p:cNvPicPr preferRelativeResize="0"/>
          <p:nvPr/>
        </p:nvPicPr>
        <p:blipFill rotWithShape="1">
          <a:blip r:embed="rId4">
            <a:alphaModFix/>
          </a:blip>
          <a:srcRect/>
          <a:stretch/>
        </p:blipFill>
        <p:spPr>
          <a:xfrm>
            <a:off x="4212544" y="464439"/>
            <a:ext cx="4858799" cy="1327870"/>
          </a:xfrm>
          <a:prstGeom prst="rect">
            <a:avLst/>
          </a:prstGeom>
          <a:noFill/>
          <a:ln>
            <a:noFill/>
          </a:ln>
        </p:spPr>
      </p:pic>
      <p:pic>
        <p:nvPicPr>
          <p:cNvPr id="409" name="Google Shape;409;p77"/>
          <p:cNvPicPr preferRelativeResize="0"/>
          <p:nvPr/>
        </p:nvPicPr>
        <p:blipFill rotWithShape="1">
          <a:blip r:embed="rId5">
            <a:alphaModFix/>
          </a:blip>
          <a:srcRect/>
          <a:stretch/>
        </p:blipFill>
        <p:spPr>
          <a:xfrm>
            <a:off x="3970187" y="4428989"/>
            <a:ext cx="811125" cy="417728"/>
          </a:xfrm>
          <a:prstGeom prst="rect">
            <a:avLst/>
          </a:prstGeom>
          <a:noFill/>
          <a:ln>
            <a:noFill/>
          </a:ln>
        </p:spPr>
      </p:pic>
      <p:pic>
        <p:nvPicPr>
          <p:cNvPr id="410" name="Google Shape;410;p77"/>
          <p:cNvPicPr preferRelativeResize="0"/>
          <p:nvPr/>
        </p:nvPicPr>
        <p:blipFill rotWithShape="1">
          <a:blip r:embed="rId6">
            <a:alphaModFix/>
          </a:blip>
          <a:srcRect/>
          <a:stretch/>
        </p:blipFill>
        <p:spPr>
          <a:xfrm>
            <a:off x="359572" y="4353850"/>
            <a:ext cx="3021462" cy="526125"/>
          </a:xfrm>
          <a:prstGeom prst="rect">
            <a:avLst/>
          </a:prstGeom>
          <a:noFill/>
          <a:ln>
            <a:noFill/>
          </a:ln>
        </p:spPr>
      </p:pic>
      <p:pic>
        <p:nvPicPr>
          <p:cNvPr id="411" name="Google Shape;411;p77"/>
          <p:cNvPicPr preferRelativeResize="0"/>
          <p:nvPr/>
        </p:nvPicPr>
        <p:blipFill rotWithShape="1">
          <a:blip r:embed="rId7">
            <a:alphaModFix/>
          </a:blip>
          <a:srcRect/>
          <a:stretch/>
        </p:blipFill>
        <p:spPr>
          <a:xfrm>
            <a:off x="7456294" y="4337033"/>
            <a:ext cx="1293503" cy="559782"/>
          </a:xfrm>
          <a:prstGeom prst="rect">
            <a:avLst/>
          </a:prstGeom>
          <a:noFill/>
          <a:ln>
            <a:noFill/>
          </a:ln>
        </p:spPr>
      </p:pic>
      <p:sp>
        <p:nvSpPr>
          <p:cNvPr id="412" name="Google Shape;412;p77"/>
          <p:cNvSpPr txBox="1"/>
          <p:nvPr/>
        </p:nvSpPr>
        <p:spPr>
          <a:xfrm>
            <a:off x="700369" y="2512950"/>
            <a:ext cx="7737000" cy="151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2100" b="1">
                <a:solidFill>
                  <a:schemeClr val="lt1"/>
                </a:solidFill>
              </a:rPr>
              <a:t>"Innovation to Action: Grant-Writing for Research Projects"</a:t>
            </a:r>
            <a:endParaRPr sz="2100" b="1"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1900">
                <a:solidFill>
                  <a:schemeClr val="lt1"/>
                </a:solidFill>
              </a:rPr>
              <a:t>«Инновации к действию: написание грантов для исследовательских проектов»</a:t>
            </a:r>
            <a:endParaRPr sz="1900">
              <a:solidFill>
                <a:schemeClr val="lt1"/>
              </a:solidFill>
            </a:endParaRPr>
          </a:p>
          <a:p>
            <a:pPr marL="0" marR="0" lvl="0" indent="0" algn="r" rtl="0">
              <a:lnSpc>
                <a:spcPct val="100000"/>
              </a:lnSpc>
              <a:spcBef>
                <a:spcPts val="0"/>
              </a:spcBef>
              <a:spcAft>
                <a:spcPts val="0"/>
              </a:spcAft>
              <a:buNone/>
            </a:pPr>
            <a:r>
              <a:rPr lang="en-GB" sz="2100">
                <a:solidFill>
                  <a:schemeClr val="lt1"/>
                </a:solidFill>
              </a:rPr>
              <a:t>“من الابتكار إلى العمل: كتابة المنح لمشاريع البحث”</a:t>
            </a:r>
            <a:endParaRPr sz="1400">
              <a:solidFill>
                <a:srgbClr val="454545"/>
              </a:solidFill>
              <a:highlight>
                <a:srgbClr val="FFFFFF"/>
              </a:highlight>
            </a:endParaRPr>
          </a:p>
          <a:p>
            <a:pPr marL="0" marR="0" lvl="0" indent="0" algn="l" rtl="0">
              <a:lnSpc>
                <a:spcPct val="100000"/>
              </a:lnSpc>
              <a:spcBef>
                <a:spcPts val="0"/>
              </a:spcBef>
              <a:spcAft>
                <a:spcPts val="0"/>
              </a:spcAft>
              <a:buNone/>
            </a:pPr>
            <a:endParaRPr sz="1400" b="0" i="1"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10</a:t>
            </a:fld>
            <a:endParaRPr/>
          </a:p>
        </p:txBody>
      </p:sp>
      <p:sp>
        <p:nvSpPr>
          <p:cNvPr id="490" name="Google Shape;490;p86"/>
          <p:cNvSpPr txBox="1"/>
          <p:nvPr/>
        </p:nvSpPr>
        <p:spPr>
          <a:xfrm>
            <a:off x="187631" y="1605469"/>
            <a:ext cx="4645200" cy="2518200"/>
          </a:xfrm>
          <a:prstGeom prst="rect">
            <a:avLst/>
          </a:prstGeom>
          <a:noFill/>
          <a:ln>
            <a:noFill/>
          </a:ln>
        </p:spPr>
        <p:txBody>
          <a:bodyPr spcFirstLastPara="1" wrap="square" lIns="68575" tIns="68575" rIns="68575" bIns="68575" anchor="t" anchorCtr="0">
            <a:noAutofit/>
          </a:bodyPr>
          <a:lstStyle/>
          <a:p>
            <a:pPr marL="342900" lvl="0" indent="-298450" algn="l" rtl="0">
              <a:lnSpc>
                <a:spcPct val="115000"/>
              </a:lnSpc>
              <a:spcBef>
                <a:spcPts val="1200"/>
              </a:spcBef>
              <a:spcAft>
                <a:spcPts val="0"/>
              </a:spcAft>
              <a:buClr>
                <a:schemeClr val="accent1"/>
              </a:buClr>
              <a:buSzPts val="2100"/>
              <a:buChar char="●"/>
            </a:pPr>
            <a:r>
              <a:rPr lang="en-GB" sz="2100" b="1">
                <a:solidFill>
                  <a:schemeClr val="accent1"/>
                </a:solidFill>
              </a:rPr>
              <a:t>Establish the context for the problem, with descriptions and relevant data. </a:t>
            </a:r>
            <a:endParaRPr sz="2100" b="1">
              <a:solidFill>
                <a:schemeClr val="accent1"/>
              </a:solidFill>
            </a:endParaRPr>
          </a:p>
          <a:p>
            <a:pPr marL="342900" lvl="0" indent="-298450" algn="l" rtl="0">
              <a:lnSpc>
                <a:spcPct val="115000"/>
              </a:lnSpc>
              <a:spcBef>
                <a:spcPts val="0"/>
              </a:spcBef>
              <a:spcAft>
                <a:spcPts val="0"/>
              </a:spcAft>
              <a:buClr>
                <a:schemeClr val="accent1"/>
              </a:buClr>
              <a:buSzPts val="2100"/>
              <a:buChar char="●"/>
            </a:pPr>
            <a:r>
              <a:rPr lang="en-GB" sz="2100" b="1">
                <a:solidFill>
                  <a:schemeClr val="accent1"/>
                </a:solidFill>
              </a:rPr>
              <a:t>Why is your project important?</a:t>
            </a:r>
            <a:endParaRPr sz="2100" b="1">
              <a:solidFill>
                <a:schemeClr val="accent1"/>
              </a:solidFill>
            </a:endParaRPr>
          </a:p>
          <a:p>
            <a:pPr marL="342900" lvl="0" indent="-298450" algn="l" rtl="0">
              <a:lnSpc>
                <a:spcPct val="115000"/>
              </a:lnSpc>
              <a:spcBef>
                <a:spcPts val="0"/>
              </a:spcBef>
              <a:spcAft>
                <a:spcPts val="0"/>
              </a:spcAft>
              <a:buClr>
                <a:schemeClr val="accent1"/>
              </a:buClr>
              <a:buSzPts val="2100"/>
              <a:buChar char="●"/>
            </a:pPr>
            <a:r>
              <a:rPr lang="en-GB" sz="2100" b="1">
                <a:solidFill>
                  <a:schemeClr val="accent1"/>
                </a:solidFill>
              </a:rPr>
              <a:t>How does your project address or solve a need?</a:t>
            </a:r>
            <a:endParaRPr sz="2100" b="1">
              <a:solidFill>
                <a:schemeClr val="accent1"/>
              </a:solidFill>
            </a:endParaRPr>
          </a:p>
          <a:p>
            <a:pPr marL="0" lvl="0" indent="0" algn="l" rtl="0">
              <a:spcBef>
                <a:spcPts val="0"/>
              </a:spcBef>
              <a:spcAft>
                <a:spcPts val="0"/>
              </a:spcAft>
              <a:buNone/>
            </a:pPr>
            <a:endParaRPr sz="1000"/>
          </a:p>
        </p:txBody>
      </p:sp>
      <p:pic>
        <p:nvPicPr>
          <p:cNvPr id="491" name="Google Shape;491;p86"/>
          <p:cNvPicPr preferRelativeResize="0"/>
          <p:nvPr/>
        </p:nvPicPr>
        <p:blipFill>
          <a:blip r:embed="rId3">
            <a:alphaModFix/>
          </a:blip>
          <a:stretch>
            <a:fillRect/>
          </a:stretch>
        </p:blipFill>
        <p:spPr>
          <a:xfrm>
            <a:off x="5365875" y="1891105"/>
            <a:ext cx="3283575" cy="2177175"/>
          </a:xfrm>
          <a:prstGeom prst="rect">
            <a:avLst/>
          </a:prstGeom>
          <a:noFill/>
          <a:ln>
            <a:noFill/>
          </a:ln>
        </p:spPr>
      </p:pic>
      <p:sp>
        <p:nvSpPr>
          <p:cNvPr id="492" name="Google Shape;492;p86"/>
          <p:cNvSpPr txBox="1">
            <a:spLocks noGrp="1"/>
          </p:cNvSpPr>
          <p:nvPr>
            <p:ph type="title"/>
          </p:nvPr>
        </p:nvSpPr>
        <p:spPr>
          <a:xfrm>
            <a:off x="467544" y="85903"/>
            <a:ext cx="79290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a:latin typeface="Century Gothic"/>
                <a:ea typeface="Century Gothic"/>
                <a:cs typeface="Century Gothic"/>
                <a:sym typeface="Century Gothic"/>
              </a:rPr>
              <a:t>Justification</a:t>
            </a:r>
            <a:endParaRPr>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7"/>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11</a:t>
            </a:fld>
            <a:endParaRPr/>
          </a:p>
        </p:txBody>
      </p:sp>
      <p:sp>
        <p:nvSpPr>
          <p:cNvPr id="499" name="Google Shape;499;p87"/>
          <p:cNvSpPr txBox="1"/>
          <p:nvPr/>
        </p:nvSpPr>
        <p:spPr>
          <a:xfrm>
            <a:off x="257875" y="1030500"/>
            <a:ext cx="8775300" cy="3609000"/>
          </a:xfrm>
          <a:prstGeom prst="rect">
            <a:avLst/>
          </a:prstGeom>
          <a:noFill/>
          <a:ln>
            <a:noFill/>
          </a:ln>
        </p:spPr>
        <p:txBody>
          <a:bodyPr spcFirstLastPara="1" wrap="square" lIns="68575" tIns="68575" rIns="68575" bIns="68575" anchor="t" anchorCtr="0">
            <a:noAutofit/>
          </a:bodyPr>
          <a:lstStyle/>
          <a:p>
            <a:pPr marL="0" marR="50800" lvl="0" indent="0" algn="l" rtl="0">
              <a:lnSpc>
                <a:spcPct val="115000"/>
              </a:lnSpc>
              <a:spcBef>
                <a:spcPts val="900"/>
              </a:spcBef>
              <a:spcAft>
                <a:spcPts val="0"/>
              </a:spcAft>
              <a:buNone/>
            </a:pPr>
            <a:r>
              <a:rPr lang="en-GB" sz="1400" dirty="0">
                <a:solidFill>
                  <a:schemeClr val="dk1"/>
                </a:solidFill>
                <a:highlight>
                  <a:srgbClr val="D9D2E9"/>
                </a:highlight>
                <a:latin typeface="Calibri"/>
                <a:ea typeface="Calibri"/>
                <a:cs typeface="Calibri"/>
                <a:sym typeface="Calibri"/>
              </a:rPr>
              <a:t>The right kinds of teacher professional development (TPD) can directly contribute to improved student performance (Holloway, 2006).</a:t>
            </a:r>
            <a:r>
              <a:rPr lang="en-GB" sz="1400" dirty="0">
                <a:solidFill>
                  <a:schemeClr val="dk1"/>
                </a:solidFill>
                <a:highlight>
                  <a:srgbClr val="FFFFFF"/>
                </a:highlight>
                <a:latin typeface="Calibri"/>
                <a:ea typeface="Calibri"/>
                <a:cs typeface="Calibri"/>
                <a:sym typeface="Calibri"/>
              </a:rPr>
              <a:t> </a:t>
            </a:r>
            <a:r>
              <a:rPr lang="en-GB" sz="1400" dirty="0">
                <a:solidFill>
                  <a:schemeClr val="dk1"/>
                </a:solidFill>
                <a:highlight>
                  <a:srgbClr val="CFE2F3"/>
                </a:highlight>
                <a:latin typeface="Calibri"/>
                <a:ea typeface="Calibri"/>
                <a:cs typeface="Calibri"/>
                <a:sym typeface="Calibri"/>
              </a:rPr>
              <a:t>In Country Sandy Desert and Mountain Views, more than 40% of teachers live in rural areas without access to consistent TPD opportunities. In addition, there is an insufficient supply of experienced teachers in these areas. </a:t>
            </a:r>
            <a:r>
              <a:rPr lang="en-GB" sz="1400" dirty="0">
                <a:solidFill>
                  <a:schemeClr val="dk1"/>
                </a:solidFill>
                <a:highlight>
                  <a:srgbClr val="FFFFFF"/>
                </a:highlight>
                <a:latin typeface="Calibri"/>
                <a:ea typeface="Calibri"/>
                <a:cs typeface="Calibri"/>
                <a:sym typeface="Calibri"/>
              </a:rPr>
              <a:t>These two countries must consider how they can improve both the quantity and quality of their diminished teacher workforce. Solving these two challenges requires innovative thinking and updated tools and approaches. </a:t>
            </a:r>
            <a:endParaRPr sz="1400" dirty="0">
              <a:solidFill>
                <a:schemeClr val="dk1"/>
              </a:solidFill>
              <a:highlight>
                <a:srgbClr val="FFFFFF"/>
              </a:highlight>
              <a:latin typeface="Calibri"/>
              <a:ea typeface="Calibri"/>
              <a:cs typeface="Calibri"/>
              <a:sym typeface="Calibri"/>
            </a:endParaRPr>
          </a:p>
          <a:p>
            <a:pPr marL="0" marR="50800" lvl="0" indent="0" algn="l" rtl="0">
              <a:lnSpc>
                <a:spcPct val="115000"/>
              </a:lnSpc>
              <a:spcBef>
                <a:spcPts val="900"/>
              </a:spcBef>
              <a:spcAft>
                <a:spcPts val="0"/>
              </a:spcAft>
              <a:buNone/>
            </a:pPr>
            <a:r>
              <a:rPr lang="en-GB" sz="1400" dirty="0">
                <a:solidFill>
                  <a:schemeClr val="dk1"/>
                </a:solidFill>
                <a:highlight>
                  <a:srgbClr val="FFFFFF"/>
                </a:highlight>
                <a:latin typeface="Calibri"/>
                <a:ea typeface="Calibri"/>
                <a:cs typeface="Calibri"/>
                <a:sym typeface="Calibri"/>
              </a:rPr>
              <a:t>Mobile technology is one such tool that can be used to provide teacher with professional development to improve learning outcomes for students. </a:t>
            </a:r>
            <a:r>
              <a:rPr lang="en-GB" sz="1400" dirty="0">
                <a:solidFill>
                  <a:schemeClr val="dk1"/>
                </a:solidFill>
                <a:highlight>
                  <a:srgbClr val="CFE2F3"/>
                </a:highlight>
                <a:latin typeface="Calibri"/>
                <a:ea typeface="Calibri"/>
                <a:cs typeface="Calibri"/>
                <a:sym typeface="Calibri"/>
              </a:rPr>
              <a:t>Teachers in these two contexts already have these devices paired with connectivity even in the most remote places.</a:t>
            </a:r>
            <a:r>
              <a:rPr lang="en-GB" sz="1400" dirty="0">
                <a:solidFill>
                  <a:schemeClr val="dk1"/>
                </a:solidFill>
                <a:highlight>
                  <a:srgbClr val="FFFFFF"/>
                </a:highlight>
                <a:latin typeface="Calibri"/>
                <a:ea typeface="Calibri"/>
                <a:cs typeface="Calibri"/>
                <a:sym typeface="Calibri"/>
              </a:rPr>
              <a:t> Mobile phones provide flexible options for training and learning - offering asynchronous and synchronous at times that are convenient for the teacher. </a:t>
            </a:r>
            <a:r>
              <a:rPr lang="en-GB" sz="1400" dirty="0">
                <a:solidFill>
                  <a:schemeClr val="dk1"/>
                </a:solidFill>
                <a:highlight>
                  <a:srgbClr val="FFF2CC"/>
                </a:highlight>
                <a:latin typeface="Calibri"/>
                <a:ea typeface="Calibri"/>
                <a:cs typeface="Calibri"/>
                <a:sym typeface="Calibri"/>
              </a:rPr>
              <a:t>In addition, the ministries of education in both countries are amending existing requirements for TPD to equally recognize online TPD programs. In fact, Mountain Views MOE is increasing the budget for mobile technology for teachers in the 2024-25 budget framework.</a:t>
            </a:r>
            <a:r>
              <a:rPr lang="en-GB" sz="1400" dirty="0">
                <a:solidFill>
                  <a:schemeClr val="dk1"/>
                </a:solidFill>
                <a:highlight>
                  <a:srgbClr val="FFFFFF"/>
                </a:highlight>
                <a:latin typeface="Calibri"/>
                <a:ea typeface="Calibri"/>
                <a:cs typeface="Calibri"/>
                <a:sym typeface="Calibri"/>
              </a:rPr>
              <a:t>  </a:t>
            </a:r>
            <a:r>
              <a:rPr lang="en-GB" sz="1400" dirty="0">
                <a:solidFill>
                  <a:schemeClr val="dk1"/>
                </a:solidFill>
                <a:highlight>
                  <a:srgbClr val="D9EAD3"/>
                </a:highlight>
                <a:latin typeface="Calibri"/>
                <a:ea typeface="Calibri"/>
                <a:cs typeface="Calibri"/>
                <a:sym typeface="Calibri"/>
              </a:rPr>
              <a:t>Delivering TPD through mobile app technology provides more equitable access to quality ongoing teacher learning experiences which, in turn, can lead to better student learning outcomes.</a:t>
            </a:r>
            <a:endParaRPr sz="1400" dirty="0">
              <a:solidFill>
                <a:schemeClr val="dk1"/>
              </a:solidFill>
              <a:highlight>
                <a:srgbClr val="D9EAD3"/>
              </a:highlight>
              <a:latin typeface="Calibri"/>
              <a:ea typeface="Calibri"/>
              <a:cs typeface="Calibri"/>
              <a:sym typeface="Calibri"/>
            </a:endParaRPr>
          </a:p>
          <a:p>
            <a:pPr marL="0" marR="50800" lvl="0" indent="0" algn="ctr" rtl="0">
              <a:lnSpc>
                <a:spcPct val="115000"/>
              </a:lnSpc>
              <a:spcBef>
                <a:spcPts val="900"/>
              </a:spcBef>
              <a:spcAft>
                <a:spcPts val="0"/>
              </a:spcAft>
              <a:buNone/>
            </a:pPr>
            <a:endParaRPr sz="1700" b="1" dirty="0">
              <a:solidFill>
                <a:schemeClr val="accent1"/>
              </a:solidFill>
              <a:latin typeface="Calibri"/>
              <a:ea typeface="Calibri"/>
              <a:cs typeface="Calibri"/>
              <a:sym typeface="Calibri"/>
            </a:endParaRPr>
          </a:p>
          <a:p>
            <a:pPr marL="0" marR="50800" lvl="0" indent="0" algn="l" rtl="0">
              <a:lnSpc>
                <a:spcPct val="115000"/>
              </a:lnSpc>
              <a:spcBef>
                <a:spcPts val="900"/>
              </a:spcBef>
              <a:spcAft>
                <a:spcPts val="900"/>
              </a:spcAft>
              <a:buNone/>
            </a:pPr>
            <a:endParaRPr sz="1400" dirty="0">
              <a:solidFill>
                <a:schemeClr val="dk1"/>
              </a:solidFill>
              <a:latin typeface="Calibri"/>
              <a:ea typeface="Calibri"/>
              <a:cs typeface="Calibri"/>
              <a:sym typeface="Calibri"/>
            </a:endParaRPr>
          </a:p>
        </p:txBody>
      </p:sp>
      <p:sp>
        <p:nvSpPr>
          <p:cNvPr id="500" name="Google Shape;500;p87"/>
          <p:cNvSpPr txBox="1"/>
          <p:nvPr/>
        </p:nvSpPr>
        <p:spPr>
          <a:xfrm>
            <a:off x="678019" y="4539794"/>
            <a:ext cx="7935000" cy="273900"/>
          </a:xfrm>
          <a:prstGeom prst="rect">
            <a:avLst/>
          </a:prstGeom>
          <a:noFill/>
          <a:ln>
            <a:noFill/>
          </a:ln>
        </p:spPr>
        <p:txBody>
          <a:bodyPr spcFirstLastPara="1" wrap="square" lIns="68575" tIns="68575" rIns="68575" bIns="68575" anchor="t" anchorCtr="0">
            <a:noAutofit/>
          </a:bodyPr>
          <a:lstStyle/>
          <a:p>
            <a:pPr marL="0" marR="50800" lvl="0" indent="0" algn="ctr" rtl="0">
              <a:lnSpc>
                <a:spcPct val="115000"/>
              </a:lnSpc>
              <a:spcBef>
                <a:spcPts val="900"/>
              </a:spcBef>
              <a:spcAft>
                <a:spcPts val="900"/>
              </a:spcAft>
              <a:buClr>
                <a:schemeClr val="dk1"/>
              </a:buClr>
              <a:buSzPts val="800"/>
              <a:buFont typeface="Arial"/>
              <a:buNone/>
            </a:pPr>
            <a:r>
              <a:rPr lang="en-GB" sz="1700" b="1" dirty="0">
                <a:solidFill>
                  <a:schemeClr val="accent1"/>
                </a:solidFill>
                <a:latin typeface="Calibri"/>
                <a:ea typeface="Calibri"/>
                <a:cs typeface="Calibri"/>
                <a:sym typeface="Calibri"/>
              </a:rPr>
              <a:t>What is the problem? What types of evidence are used to justify this research project?</a:t>
            </a:r>
            <a:endParaRPr sz="1100" dirty="0"/>
          </a:p>
        </p:txBody>
      </p:sp>
      <p:sp>
        <p:nvSpPr>
          <p:cNvPr id="501" name="Google Shape;501;p87"/>
          <p:cNvSpPr txBox="1">
            <a:spLocks noGrp="1"/>
          </p:cNvSpPr>
          <p:nvPr>
            <p:ph type="title"/>
          </p:nvPr>
        </p:nvSpPr>
        <p:spPr>
          <a:xfrm>
            <a:off x="467544" y="85903"/>
            <a:ext cx="79290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a:latin typeface="Century Gothic"/>
                <a:ea typeface="Century Gothic"/>
                <a:cs typeface="Century Gothic"/>
                <a:sym typeface="Century Gothic"/>
              </a:rPr>
              <a:t>Justification - </a:t>
            </a:r>
            <a:r>
              <a:rPr lang="en-GB" sz="2700" b="1">
                <a:solidFill>
                  <a:schemeClr val="accent1"/>
                </a:solidFill>
                <a:latin typeface="Century Gothic"/>
                <a:ea typeface="Century Gothic"/>
                <a:cs typeface="Century Gothic"/>
                <a:sym typeface="Century Gothic"/>
              </a:rPr>
              <a:t>Consider this proposal excerpt:</a:t>
            </a:r>
            <a:endParaRPr sz="27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8"/>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p>
            <a:pPr marL="558800" lvl="0" indent="-558800" algn="l" rtl="0">
              <a:lnSpc>
                <a:spcPct val="100000"/>
              </a:lnSpc>
              <a:spcBef>
                <a:spcPts val="0"/>
              </a:spcBef>
              <a:spcAft>
                <a:spcPts val="0"/>
              </a:spcAft>
              <a:buClr>
                <a:schemeClr val="lt1"/>
              </a:buClr>
              <a:buSzPts val="4500"/>
              <a:buFont typeface="Century Gothic"/>
              <a:buNone/>
            </a:pPr>
            <a:r>
              <a:rPr lang="en-GB" b="1">
                <a:latin typeface="Century Gothic"/>
                <a:ea typeface="Century Gothic"/>
                <a:cs typeface="Century Gothic"/>
                <a:sym typeface="Century Gothic"/>
              </a:rPr>
              <a:t>2. The What </a:t>
            </a:r>
            <a:endParaRPr b="1">
              <a:latin typeface="Century Gothic"/>
              <a:ea typeface="Century Gothic"/>
              <a:cs typeface="Century Gothic"/>
              <a:sym typeface="Century Gothic"/>
            </a:endParaRPr>
          </a:p>
          <a:p>
            <a:pPr marL="1016000" lvl="0" indent="-558800" algn="l" rtl="0">
              <a:lnSpc>
                <a:spcPct val="100000"/>
              </a:lnSpc>
              <a:spcBef>
                <a:spcPts val="0"/>
              </a:spcBef>
              <a:spcAft>
                <a:spcPts val="0"/>
              </a:spcAft>
              <a:buClr>
                <a:schemeClr val="lt1"/>
              </a:buClr>
              <a:buSzPts val="4500"/>
              <a:buFont typeface="Century Gothic"/>
              <a:buNone/>
            </a:pPr>
            <a:r>
              <a:rPr lang="en-GB" sz="3000">
                <a:latin typeface="Century Gothic"/>
                <a:ea typeface="Century Gothic"/>
                <a:cs typeface="Century Gothic"/>
                <a:sym typeface="Century Gothic"/>
              </a:rPr>
              <a:t>Activities/Process, Outputs, Outcomes, Impact</a:t>
            </a:r>
            <a:endParaRPr sz="3000">
              <a:latin typeface="Century Gothic"/>
              <a:ea typeface="Century Gothic"/>
              <a:cs typeface="Century Gothic"/>
              <a:sym typeface="Century Gothic"/>
            </a:endParaRPr>
          </a:p>
        </p:txBody>
      </p:sp>
      <p:sp>
        <p:nvSpPr>
          <p:cNvPr id="507" name="Google Shape;507;p8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9"/>
          <p:cNvSpPr txBox="1">
            <a:spLocks noGrp="1"/>
          </p:cNvSpPr>
          <p:nvPr>
            <p:ph type="title"/>
          </p:nvPr>
        </p:nvSpPr>
        <p:spPr>
          <a:xfrm>
            <a:off x="542375" y="85925"/>
            <a:ext cx="7994100" cy="727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a:latin typeface="Century Gothic"/>
                <a:ea typeface="Century Gothic"/>
                <a:cs typeface="Century Gothic"/>
                <a:sym typeface="Century Gothic"/>
              </a:rPr>
              <a:t>The What? Program Description</a:t>
            </a:r>
            <a:endParaRPr>
              <a:latin typeface="Century Gothic"/>
              <a:ea typeface="Century Gothic"/>
              <a:cs typeface="Century Gothic"/>
              <a:sym typeface="Century Gothic"/>
            </a:endParaRPr>
          </a:p>
        </p:txBody>
      </p:sp>
      <p:sp>
        <p:nvSpPr>
          <p:cNvPr id="514" name="Google Shape;514;p8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515" name="Google Shape;515;p89"/>
          <p:cNvSpPr txBox="1"/>
          <p:nvPr/>
        </p:nvSpPr>
        <p:spPr>
          <a:xfrm>
            <a:off x="123950" y="1013097"/>
            <a:ext cx="4948800" cy="1492500"/>
          </a:xfrm>
          <a:prstGeom prst="rect">
            <a:avLst/>
          </a:prstGeom>
          <a:noFill/>
          <a:ln>
            <a:noFill/>
          </a:ln>
        </p:spPr>
        <p:txBody>
          <a:bodyPr spcFirstLastPara="1" wrap="square" lIns="68575" tIns="68575" rIns="68575" bIns="68575" anchor="t" anchorCtr="0">
            <a:noAutofit/>
          </a:bodyPr>
          <a:lstStyle/>
          <a:p>
            <a:pPr marL="381000" marR="0" lvl="4" indent="-336550" algn="l" rtl="0">
              <a:lnSpc>
                <a:spcPct val="100000"/>
              </a:lnSpc>
              <a:spcBef>
                <a:spcPts val="1200"/>
              </a:spcBef>
              <a:spcAft>
                <a:spcPts val="0"/>
              </a:spcAft>
              <a:buClr>
                <a:schemeClr val="accent1"/>
              </a:buClr>
              <a:buSzPts val="2100"/>
              <a:buFont typeface="Arial"/>
              <a:buChar char="•"/>
            </a:pPr>
            <a:r>
              <a:rPr lang="en-GB" sz="1700" b="1" i="0" u="none" strike="noStrike" cap="none">
                <a:solidFill>
                  <a:schemeClr val="accent1"/>
                </a:solidFill>
                <a:latin typeface="Arial"/>
                <a:ea typeface="Arial"/>
                <a:cs typeface="Arial"/>
                <a:sym typeface="Arial"/>
              </a:rPr>
              <a:t>Description of how the proposed </a:t>
            </a:r>
            <a:r>
              <a:rPr lang="en-GB" sz="1700" b="1" i="0" u="sng" strike="noStrike" cap="none">
                <a:solidFill>
                  <a:schemeClr val="accent1"/>
                </a:solidFill>
                <a:latin typeface="Arial"/>
                <a:ea typeface="Arial"/>
                <a:cs typeface="Arial"/>
                <a:sym typeface="Arial"/>
              </a:rPr>
              <a:t>activities</a:t>
            </a:r>
            <a:r>
              <a:rPr lang="en-GB" sz="1700" b="1" i="0" u="none" strike="noStrike" cap="none">
                <a:solidFill>
                  <a:schemeClr val="accent1"/>
                </a:solidFill>
                <a:latin typeface="Arial"/>
                <a:ea typeface="Arial"/>
                <a:cs typeface="Arial"/>
                <a:sym typeface="Arial"/>
              </a:rPr>
              <a:t> will achieve intended </a:t>
            </a:r>
            <a:r>
              <a:rPr lang="en-GB" sz="1700" b="1" i="0" u="sng" strike="noStrike" cap="none">
                <a:solidFill>
                  <a:schemeClr val="accent1"/>
                </a:solidFill>
                <a:latin typeface="Arial"/>
                <a:ea typeface="Arial"/>
                <a:cs typeface="Arial"/>
                <a:sym typeface="Arial"/>
              </a:rPr>
              <a:t>results</a:t>
            </a:r>
            <a:r>
              <a:rPr lang="en-GB" sz="1700" b="1" i="0" u="none" strike="noStrike" cap="none">
                <a:solidFill>
                  <a:schemeClr val="accent1"/>
                </a:solidFill>
                <a:latin typeface="Arial"/>
                <a:ea typeface="Arial"/>
                <a:cs typeface="Arial"/>
                <a:sym typeface="Arial"/>
              </a:rPr>
              <a:t> </a:t>
            </a:r>
            <a:endParaRPr sz="1000"/>
          </a:p>
          <a:p>
            <a:pPr marL="381000" marR="0" lvl="4" indent="-336550" algn="l" rtl="0">
              <a:lnSpc>
                <a:spcPct val="100000"/>
              </a:lnSpc>
              <a:spcBef>
                <a:spcPts val="1200"/>
              </a:spcBef>
              <a:spcAft>
                <a:spcPts val="0"/>
              </a:spcAft>
              <a:buClr>
                <a:schemeClr val="accent1"/>
              </a:buClr>
              <a:buSzPts val="2100"/>
              <a:buFont typeface="Arial"/>
              <a:buChar char="•"/>
            </a:pPr>
            <a:r>
              <a:rPr lang="en-GB" sz="1700" b="1" i="0" u="none" strike="noStrike" cap="none">
                <a:solidFill>
                  <a:schemeClr val="accent1"/>
                </a:solidFill>
                <a:latin typeface="Arial"/>
                <a:ea typeface="Arial"/>
                <a:cs typeface="Arial"/>
                <a:sym typeface="Arial"/>
              </a:rPr>
              <a:t>Applied research proposal would describe two  components:</a:t>
            </a:r>
            <a:endParaRPr sz="2100" b="1" i="0" u="none" strike="noStrike" cap="none">
              <a:solidFill>
                <a:schemeClr val="accent1"/>
              </a:solidFill>
              <a:latin typeface="Arial"/>
              <a:ea typeface="Arial"/>
              <a:cs typeface="Arial"/>
              <a:sym typeface="Arial"/>
            </a:endParaRPr>
          </a:p>
          <a:p>
            <a:pPr marL="38100" marR="0" lvl="0" indent="0" algn="l" rtl="0">
              <a:lnSpc>
                <a:spcPct val="115000"/>
              </a:lnSpc>
              <a:spcBef>
                <a:spcPts val="1200"/>
              </a:spcBef>
              <a:spcAft>
                <a:spcPts val="0"/>
              </a:spcAft>
              <a:buNone/>
            </a:pPr>
            <a:endParaRPr sz="21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a:solidFill>
                <a:srgbClr val="000000"/>
              </a:solidFill>
              <a:latin typeface="Arial"/>
              <a:ea typeface="Arial"/>
              <a:cs typeface="Arial"/>
              <a:sym typeface="Arial"/>
            </a:endParaRPr>
          </a:p>
        </p:txBody>
      </p:sp>
      <p:grpSp>
        <p:nvGrpSpPr>
          <p:cNvPr id="516" name="Google Shape;516;p89"/>
          <p:cNvGrpSpPr/>
          <p:nvPr/>
        </p:nvGrpSpPr>
        <p:grpSpPr>
          <a:xfrm>
            <a:off x="5073690" y="1847464"/>
            <a:ext cx="3945238" cy="1986591"/>
            <a:chOff x="1541" y="921436"/>
            <a:chExt cx="5260317" cy="2648788"/>
          </a:xfrm>
        </p:grpSpPr>
        <p:sp>
          <p:nvSpPr>
            <p:cNvPr id="517" name="Google Shape;517;p89"/>
            <p:cNvSpPr/>
            <p:nvPr/>
          </p:nvSpPr>
          <p:spPr>
            <a:xfrm>
              <a:off x="1541" y="921436"/>
              <a:ext cx="3094200" cy="1237800"/>
            </a:xfrm>
            <a:prstGeom prst="chevron">
              <a:avLst>
                <a:gd name="adj" fmla="val 5000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8" name="Google Shape;518;p89"/>
            <p:cNvSpPr txBox="1"/>
            <p:nvPr/>
          </p:nvSpPr>
          <p:spPr>
            <a:xfrm>
              <a:off x="620395" y="921436"/>
              <a:ext cx="1856700" cy="1237800"/>
            </a:xfrm>
            <a:prstGeom prst="rect">
              <a:avLst/>
            </a:prstGeom>
            <a:noFill/>
            <a:ln>
              <a:noFill/>
            </a:ln>
          </p:spPr>
          <p:txBody>
            <a:bodyPr spcFirstLastPara="1" wrap="square" lIns="20950" tIns="10475" rIns="0" bIns="104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500" b="0" i="0" u="none" strike="noStrike" cap="none">
                  <a:solidFill>
                    <a:schemeClr val="lt1"/>
                  </a:solidFill>
                  <a:latin typeface="Arial"/>
                  <a:ea typeface="Arial"/>
                  <a:cs typeface="Arial"/>
                  <a:sym typeface="Arial"/>
                </a:rPr>
                <a:t>Teacher Professional Development intervention</a:t>
              </a:r>
              <a:endParaRPr sz="900"/>
            </a:p>
          </p:txBody>
        </p:sp>
        <p:sp>
          <p:nvSpPr>
            <p:cNvPr id="519" name="Google Shape;519;p89"/>
            <p:cNvSpPr/>
            <p:nvPr/>
          </p:nvSpPr>
          <p:spPr>
            <a:xfrm>
              <a:off x="2693558" y="1026641"/>
              <a:ext cx="2568300" cy="1027200"/>
            </a:xfrm>
            <a:prstGeom prst="chevron">
              <a:avLst>
                <a:gd name="adj" fmla="val 50000"/>
              </a:avLst>
            </a:prstGeom>
            <a:solidFill>
              <a:srgbClr val="FBDBCA">
                <a:alpha val="89800"/>
              </a:srgbClr>
            </a:solidFill>
            <a:ln w="25400" cap="flat" cmpd="sng">
              <a:solidFill>
                <a:srgbClr val="FBDBCA">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0" name="Google Shape;520;p89"/>
            <p:cNvSpPr txBox="1"/>
            <p:nvPr/>
          </p:nvSpPr>
          <p:spPr>
            <a:xfrm>
              <a:off x="3207207" y="1026641"/>
              <a:ext cx="1540800" cy="1027200"/>
            </a:xfrm>
            <a:prstGeom prst="rect">
              <a:avLst/>
            </a:prstGeom>
            <a:noFill/>
            <a:ln>
              <a:noFill/>
            </a:ln>
          </p:spPr>
          <p:txBody>
            <a:bodyPr spcFirstLastPara="1" wrap="square" lIns="18100" tIns="9050" rIns="0" bIns="90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Improved Teacher Skills</a:t>
              </a:r>
              <a:endParaRPr sz="1100"/>
            </a:p>
          </p:txBody>
        </p:sp>
        <p:sp>
          <p:nvSpPr>
            <p:cNvPr id="521" name="Google Shape;521;p89"/>
            <p:cNvSpPr/>
            <p:nvPr/>
          </p:nvSpPr>
          <p:spPr>
            <a:xfrm>
              <a:off x="1541" y="2332424"/>
              <a:ext cx="3094200" cy="1237800"/>
            </a:xfrm>
            <a:prstGeom prst="chevron">
              <a:avLst>
                <a:gd name="adj" fmla="val 5000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2" name="Google Shape;522;p89"/>
            <p:cNvSpPr txBox="1"/>
            <p:nvPr/>
          </p:nvSpPr>
          <p:spPr>
            <a:xfrm>
              <a:off x="620395" y="2332424"/>
              <a:ext cx="1856700" cy="1237800"/>
            </a:xfrm>
            <a:prstGeom prst="rect">
              <a:avLst/>
            </a:prstGeom>
            <a:noFill/>
            <a:ln>
              <a:noFill/>
            </a:ln>
          </p:spPr>
          <p:txBody>
            <a:bodyPr spcFirstLastPara="1" wrap="square" lIns="20950" tIns="10475" rIns="0" bIns="104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500" b="0" i="0" u="none" strike="noStrike" cap="none">
                  <a:solidFill>
                    <a:schemeClr val="lt1"/>
                  </a:solidFill>
                  <a:latin typeface="Arial"/>
                  <a:ea typeface="Arial"/>
                  <a:cs typeface="Arial"/>
                  <a:sym typeface="Arial"/>
                </a:rPr>
                <a:t>Research on TPD intervention</a:t>
              </a:r>
              <a:endParaRPr sz="900"/>
            </a:p>
          </p:txBody>
        </p:sp>
        <p:sp>
          <p:nvSpPr>
            <p:cNvPr id="523" name="Google Shape;523;p89"/>
            <p:cNvSpPr/>
            <p:nvPr/>
          </p:nvSpPr>
          <p:spPr>
            <a:xfrm>
              <a:off x="2693558" y="2437629"/>
              <a:ext cx="2568300" cy="1027200"/>
            </a:xfrm>
            <a:prstGeom prst="chevron">
              <a:avLst>
                <a:gd name="adj" fmla="val 50000"/>
              </a:avLst>
            </a:prstGeom>
            <a:solidFill>
              <a:srgbClr val="FBDBCA">
                <a:alpha val="89800"/>
              </a:srgbClr>
            </a:solidFill>
            <a:ln w="25400" cap="flat" cmpd="sng">
              <a:solidFill>
                <a:srgbClr val="FBDBCA">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4" name="Google Shape;524;p89"/>
            <p:cNvSpPr txBox="1"/>
            <p:nvPr/>
          </p:nvSpPr>
          <p:spPr>
            <a:xfrm>
              <a:off x="3207207" y="2437629"/>
              <a:ext cx="1540800" cy="1027200"/>
            </a:xfrm>
            <a:prstGeom prst="rect">
              <a:avLst/>
            </a:prstGeom>
            <a:noFill/>
            <a:ln>
              <a:noFill/>
            </a:ln>
          </p:spPr>
          <p:txBody>
            <a:bodyPr spcFirstLastPara="1" wrap="square" lIns="18100" tIns="9050" rIns="0" bIns="90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Improved knowledge on how TPD works</a:t>
              </a:r>
              <a:endParaRPr sz="1100"/>
            </a:p>
          </p:txBody>
        </p:sp>
      </p:grpSp>
      <p:sp>
        <p:nvSpPr>
          <p:cNvPr id="525" name="Google Shape;525;p89"/>
          <p:cNvSpPr txBox="1"/>
          <p:nvPr/>
        </p:nvSpPr>
        <p:spPr>
          <a:xfrm>
            <a:off x="694558" y="2467569"/>
            <a:ext cx="3807600" cy="746400"/>
          </a:xfrm>
          <a:prstGeom prst="rect">
            <a:avLst/>
          </a:prstGeom>
          <a:noFill/>
          <a:ln>
            <a:noFill/>
          </a:ln>
        </p:spPr>
        <p:txBody>
          <a:bodyPr spcFirstLastPara="1" wrap="square" lIns="68575" tIns="34275" rIns="68575" bIns="34275" anchor="t" anchorCtr="0">
            <a:spAutoFit/>
          </a:bodyPr>
          <a:lstStyle/>
          <a:p>
            <a:pPr marL="381000" marR="0" lvl="6" indent="-342900" algn="l" rtl="0">
              <a:lnSpc>
                <a:spcPct val="100000"/>
              </a:lnSpc>
              <a:spcBef>
                <a:spcPts val="0"/>
              </a:spcBef>
              <a:spcAft>
                <a:spcPts val="0"/>
              </a:spcAft>
              <a:buClr>
                <a:schemeClr val="accent1"/>
              </a:buClr>
              <a:buSzPts val="2200"/>
              <a:buFont typeface="Arial"/>
              <a:buChar char="•"/>
            </a:pPr>
            <a:r>
              <a:rPr lang="en-GB" sz="1400" b="1" i="0" u="none" strike="noStrike" cap="none">
                <a:solidFill>
                  <a:schemeClr val="accent1"/>
                </a:solidFill>
                <a:latin typeface="Arial"/>
                <a:ea typeface="Arial"/>
                <a:cs typeface="Arial"/>
                <a:sym typeface="Arial"/>
              </a:rPr>
              <a:t>Intervention</a:t>
            </a:r>
            <a:endParaRPr sz="1100"/>
          </a:p>
          <a:p>
            <a:pPr marL="381000" marR="0" lvl="6" indent="-342900" algn="l" rtl="0">
              <a:lnSpc>
                <a:spcPct val="100000"/>
              </a:lnSpc>
              <a:spcBef>
                <a:spcPts val="0"/>
              </a:spcBef>
              <a:spcAft>
                <a:spcPts val="0"/>
              </a:spcAft>
              <a:buClr>
                <a:schemeClr val="accent1"/>
              </a:buClr>
              <a:buSzPts val="2200"/>
              <a:buFont typeface="Arial"/>
              <a:buChar char="•"/>
            </a:pPr>
            <a:r>
              <a:rPr lang="en-GB" sz="1400" b="1" i="0" u="none" strike="noStrike" cap="none">
                <a:solidFill>
                  <a:schemeClr val="accent1"/>
                </a:solidFill>
                <a:latin typeface="Arial"/>
                <a:ea typeface="Arial"/>
                <a:cs typeface="Arial"/>
                <a:sym typeface="Arial"/>
              </a:rPr>
              <a:t>Research on intervention</a:t>
            </a:r>
            <a:endParaRPr sz="1100"/>
          </a:p>
        </p:txBody>
      </p:sp>
      <p:sp>
        <p:nvSpPr>
          <p:cNvPr id="526" name="Google Shape;526;p89"/>
          <p:cNvSpPr txBox="1"/>
          <p:nvPr/>
        </p:nvSpPr>
        <p:spPr>
          <a:xfrm>
            <a:off x="123956" y="3283607"/>
            <a:ext cx="4948800" cy="1546800"/>
          </a:xfrm>
          <a:prstGeom prst="rect">
            <a:avLst/>
          </a:prstGeom>
          <a:noFill/>
          <a:ln>
            <a:noFill/>
          </a:ln>
        </p:spPr>
        <p:txBody>
          <a:bodyPr spcFirstLastPara="1" wrap="square" lIns="68575" tIns="34275" rIns="68575" bIns="34275" anchor="t" anchorCtr="0">
            <a:spAutoFit/>
          </a:bodyPr>
          <a:lstStyle/>
          <a:p>
            <a:pPr marL="381000" marR="0" lvl="6" indent="-336550" algn="l" rtl="0">
              <a:lnSpc>
                <a:spcPct val="100000"/>
              </a:lnSpc>
              <a:spcBef>
                <a:spcPts val="0"/>
              </a:spcBef>
              <a:spcAft>
                <a:spcPts val="0"/>
              </a:spcAft>
              <a:buClr>
                <a:schemeClr val="accent1"/>
              </a:buClr>
              <a:buSzPts val="2100"/>
              <a:buFont typeface="Arial"/>
              <a:buChar char="•"/>
            </a:pPr>
            <a:r>
              <a:rPr lang="en-GB" sz="1700" b="1" i="0" u="none" strike="noStrike" cap="none">
                <a:solidFill>
                  <a:schemeClr val="accent1"/>
                </a:solidFill>
                <a:latin typeface="Arial"/>
                <a:ea typeface="Arial"/>
                <a:cs typeface="Arial"/>
                <a:sym typeface="Arial"/>
              </a:rPr>
              <a:t>Any “assumptions” made on conditions required for the results to be achieved</a:t>
            </a:r>
            <a:endParaRPr sz="1000"/>
          </a:p>
          <a:p>
            <a:pPr marL="381000" marR="0" lvl="6" indent="-336550" algn="l" rtl="0">
              <a:lnSpc>
                <a:spcPct val="100000"/>
              </a:lnSpc>
              <a:spcBef>
                <a:spcPts val="1200"/>
              </a:spcBef>
              <a:spcAft>
                <a:spcPts val="0"/>
              </a:spcAft>
              <a:buClr>
                <a:schemeClr val="accent1"/>
              </a:buClr>
              <a:buSzPts val="2100"/>
              <a:buFont typeface="Arial"/>
              <a:buChar char="•"/>
            </a:pPr>
            <a:r>
              <a:rPr lang="en-GB" sz="1700" b="1" i="0" u="none" strike="noStrike" cap="none">
                <a:solidFill>
                  <a:schemeClr val="accent1"/>
                </a:solidFill>
                <a:latin typeface="Arial"/>
                <a:ea typeface="Arial"/>
                <a:cs typeface="Arial"/>
                <a:sym typeface="Arial"/>
              </a:rPr>
              <a:t>Any “risks” out of your control that will prevent the achievement of results</a:t>
            </a:r>
            <a:endParaRPr sz="1000"/>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0"/>
          <p:cNvSpPr txBox="1">
            <a:spLocks noGrp="1"/>
          </p:cNvSpPr>
          <p:nvPr>
            <p:ph type="title"/>
          </p:nvPr>
        </p:nvSpPr>
        <p:spPr>
          <a:xfrm>
            <a:off x="533325" y="85925"/>
            <a:ext cx="8003100" cy="727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3000"/>
              <a:buNone/>
            </a:pPr>
            <a:r>
              <a:rPr lang="en-GB">
                <a:latin typeface="Century Gothic"/>
                <a:ea typeface="Century Gothic"/>
                <a:cs typeface="Century Gothic"/>
                <a:sym typeface="Century Gothic"/>
              </a:rPr>
              <a:t>Theory of Change</a:t>
            </a:r>
            <a:endParaRPr>
              <a:latin typeface="Century Gothic"/>
              <a:ea typeface="Century Gothic"/>
              <a:cs typeface="Century Gothic"/>
              <a:sym typeface="Century Gothic"/>
            </a:endParaRPr>
          </a:p>
        </p:txBody>
      </p:sp>
      <p:sp>
        <p:nvSpPr>
          <p:cNvPr id="533" name="Google Shape;533;p9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14</a:t>
            </a:fld>
            <a:endParaRPr/>
          </a:p>
        </p:txBody>
      </p:sp>
      <p:sp>
        <p:nvSpPr>
          <p:cNvPr id="534" name="Google Shape;534;p90"/>
          <p:cNvSpPr txBox="1"/>
          <p:nvPr/>
        </p:nvSpPr>
        <p:spPr>
          <a:xfrm>
            <a:off x="234027" y="1018504"/>
            <a:ext cx="5610600" cy="2518200"/>
          </a:xfrm>
          <a:prstGeom prst="rect">
            <a:avLst/>
          </a:prstGeom>
          <a:noFill/>
          <a:ln>
            <a:noFill/>
          </a:ln>
        </p:spPr>
        <p:txBody>
          <a:bodyPr spcFirstLastPara="1" wrap="square" lIns="68575" tIns="68575" rIns="68575" bIns="68575" anchor="t" anchorCtr="0">
            <a:noAutofit/>
          </a:bodyPr>
          <a:lstStyle/>
          <a:p>
            <a:pPr marL="342900" marR="0" lvl="0" indent="-304800" algn="l" rtl="0">
              <a:lnSpc>
                <a:spcPct val="115000"/>
              </a:lnSpc>
              <a:spcBef>
                <a:spcPts val="1200"/>
              </a:spcBef>
              <a:spcAft>
                <a:spcPts val="0"/>
              </a:spcAft>
              <a:buClr>
                <a:schemeClr val="accent1"/>
              </a:buClr>
              <a:buSzPts val="2200"/>
              <a:buFont typeface="Arial"/>
              <a:buChar char="●"/>
            </a:pPr>
            <a:r>
              <a:rPr lang="en-GB" sz="1700" b="1" i="0" u="none" strike="noStrike" cap="none">
                <a:solidFill>
                  <a:schemeClr val="accent1"/>
                </a:solidFill>
                <a:latin typeface="Arial"/>
                <a:ea typeface="Arial"/>
                <a:cs typeface="Arial"/>
                <a:sym typeface="Arial"/>
              </a:rPr>
              <a:t>Can be used also to write with Program Description. Not only describe what activities will be implemented but how those activities will achieve the intended results.</a:t>
            </a:r>
            <a:endParaRPr sz="1100"/>
          </a:p>
          <a:p>
            <a:pPr marL="342900" marR="0" lvl="0" indent="-304800" algn="l" rtl="0">
              <a:lnSpc>
                <a:spcPct val="115000"/>
              </a:lnSpc>
              <a:spcBef>
                <a:spcPts val="1200"/>
              </a:spcBef>
              <a:spcAft>
                <a:spcPts val="0"/>
              </a:spcAft>
              <a:buClr>
                <a:schemeClr val="accent1"/>
              </a:buClr>
              <a:buSzPts val="2200"/>
              <a:buFont typeface="Arial"/>
              <a:buChar char="●"/>
            </a:pPr>
            <a:r>
              <a:rPr lang="en-GB" sz="1700" b="1" i="0" u="none" strike="noStrike" cap="none">
                <a:solidFill>
                  <a:schemeClr val="accent1"/>
                </a:solidFill>
                <a:latin typeface="Arial"/>
                <a:ea typeface="Arial"/>
                <a:cs typeface="Arial"/>
                <a:sym typeface="Arial"/>
              </a:rPr>
              <a:t>A theory of change can help articulate how the activities undertaken by an intervention or research contribute to a chain of results that lead to the intended outcomes or impact.</a:t>
            </a:r>
            <a:endParaRPr sz="1100"/>
          </a:p>
          <a:p>
            <a:pPr marL="342900" marR="0" lvl="0" indent="-304800" algn="l" rtl="0">
              <a:lnSpc>
                <a:spcPct val="115000"/>
              </a:lnSpc>
              <a:spcBef>
                <a:spcPts val="1200"/>
              </a:spcBef>
              <a:spcAft>
                <a:spcPts val="0"/>
              </a:spcAft>
              <a:buClr>
                <a:schemeClr val="accent1"/>
              </a:buClr>
              <a:buSzPts val="2200"/>
              <a:buFont typeface="Arial"/>
              <a:buChar char="●"/>
            </a:pPr>
            <a:r>
              <a:rPr lang="en-GB" sz="1700" b="1" i="0" u="none" strike="noStrike" cap="none">
                <a:solidFill>
                  <a:schemeClr val="accent1"/>
                </a:solidFill>
                <a:latin typeface="Arial"/>
                <a:ea typeface="Arial"/>
                <a:cs typeface="Arial"/>
                <a:sym typeface="Arial"/>
              </a:rPr>
              <a:t>Also known as Results Chain, Results Framework, Logic Model, LogFrame. </a:t>
            </a:r>
            <a:endParaRPr sz="1100"/>
          </a:p>
          <a:p>
            <a:pPr marL="38100" marR="0" lvl="1" indent="0" algn="l" rtl="0">
              <a:lnSpc>
                <a:spcPct val="115000"/>
              </a:lnSpc>
              <a:spcBef>
                <a:spcPts val="1200"/>
              </a:spcBef>
              <a:spcAft>
                <a:spcPts val="0"/>
              </a:spcAft>
              <a:buNone/>
            </a:pPr>
            <a:endParaRPr sz="2200" b="1" i="0" u="none" strike="noStrike" cap="none">
              <a:solidFill>
                <a:schemeClr val="accent1"/>
              </a:solidFill>
              <a:latin typeface="Arial"/>
              <a:ea typeface="Arial"/>
              <a:cs typeface="Arial"/>
              <a:sym typeface="Arial"/>
            </a:endParaRPr>
          </a:p>
          <a:p>
            <a:pPr marL="38100" marR="0" lvl="0" indent="0" algn="l" rtl="0">
              <a:lnSpc>
                <a:spcPct val="115000"/>
              </a:lnSpc>
              <a:spcBef>
                <a:spcPts val="1200"/>
              </a:spcBef>
              <a:spcAft>
                <a:spcPts val="0"/>
              </a:spcAft>
              <a:buNone/>
            </a:pPr>
            <a:endParaRPr sz="22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35" name="Google Shape;535;p90"/>
          <p:cNvGrpSpPr/>
          <p:nvPr/>
        </p:nvGrpSpPr>
        <p:grpSpPr>
          <a:xfrm>
            <a:off x="6488205" y="941815"/>
            <a:ext cx="1608626" cy="4064006"/>
            <a:chOff x="1042925" y="0"/>
            <a:chExt cx="2144835" cy="5418675"/>
          </a:xfrm>
        </p:grpSpPr>
        <p:sp>
          <p:nvSpPr>
            <p:cNvPr id="536" name="Google Shape;536;p90"/>
            <p:cNvSpPr/>
            <p:nvPr/>
          </p:nvSpPr>
          <p:spPr>
            <a:xfrm>
              <a:off x="1509260" y="0"/>
              <a:ext cx="1678500" cy="167880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2"/>
                    <a:pt x="111044" y="52525"/>
                  </a:cubicBezTo>
                  <a:cubicBezTo>
                    <a:pt x="114961" y="79278"/>
                    <a:pt x="97559" y="104517"/>
                    <a:pt x="71162" y="110367"/>
                  </a:cubicBezTo>
                  <a:lnTo>
                    <a:pt x="70593" y="118429"/>
                  </a:lnTo>
                  <a:lnTo>
                    <a:pt x="56830" y="104891"/>
                  </a:lnTo>
                  <a:lnTo>
                    <a:pt x="72706" y="88508"/>
                  </a:lnTo>
                  <a:lnTo>
                    <a:pt x="72145" y="96445"/>
                  </a:lnTo>
                  <a:cubicBezTo>
                    <a:pt x="90762" y="90240"/>
                    <a:pt x="101708" y="70999"/>
                    <a:pt x="97532" y="51824"/>
                  </a:cubicBezTo>
                  <a:cubicBezTo>
                    <a:pt x="93356" y="32649"/>
                    <a:pt x="75399" y="19704"/>
                    <a:pt x="55889" y="21805"/>
                  </a:cubicBezTo>
                  <a:cubicBezTo>
                    <a:pt x="36378" y="23905"/>
                    <a:pt x="21588" y="40375"/>
                    <a:pt x="21588" y="60000"/>
                  </a:cubicBezTo>
                  <a:close/>
                </a:path>
              </a:pathLst>
            </a:cu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7" name="Google Shape;537;p90"/>
            <p:cNvSpPr/>
            <p:nvPr/>
          </p:nvSpPr>
          <p:spPr>
            <a:xfrm>
              <a:off x="1879873" y="607974"/>
              <a:ext cx="936900" cy="468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8" name="Google Shape;538;p90"/>
            <p:cNvSpPr txBox="1"/>
            <p:nvPr/>
          </p:nvSpPr>
          <p:spPr>
            <a:xfrm>
              <a:off x="1879873" y="607974"/>
              <a:ext cx="936900" cy="4683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a:solidFill>
                    <a:srgbClr val="000000"/>
                  </a:solidFill>
                  <a:latin typeface="Arial"/>
                  <a:ea typeface="Arial"/>
                  <a:cs typeface="Arial"/>
                  <a:sym typeface="Arial"/>
                </a:rPr>
                <a:t>Input</a:t>
              </a:r>
              <a:endParaRPr sz="1500" b="1" i="0" u="none" strike="noStrike" cap="none">
                <a:solidFill>
                  <a:srgbClr val="000000"/>
                </a:solidFill>
                <a:latin typeface="Arial"/>
                <a:ea typeface="Arial"/>
                <a:cs typeface="Arial"/>
                <a:sym typeface="Arial"/>
              </a:endParaRPr>
            </a:p>
          </p:txBody>
        </p:sp>
        <p:sp>
          <p:nvSpPr>
            <p:cNvPr id="539" name="Google Shape;539;p90"/>
            <p:cNvSpPr/>
            <p:nvPr/>
          </p:nvSpPr>
          <p:spPr>
            <a:xfrm>
              <a:off x="1042925" y="964522"/>
              <a:ext cx="1678500" cy="1678800"/>
            </a:xfrm>
            <a:custGeom>
              <a:avLst/>
              <a:gdLst/>
              <a:ahLst/>
              <a:cxnLst/>
              <a:rect l="l" t="t" r="r" b="b"/>
              <a:pathLst>
                <a:path w="120000" h="120000" extrusionOk="0">
                  <a:moveTo>
                    <a:pt x="96482" y="23525"/>
                  </a:moveTo>
                  <a:lnTo>
                    <a:pt x="87165" y="32840"/>
                  </a:lnTo>
                  <a:lnTo>
                    <a:pt x="87165" y="32840"/>
                  </a:lnTo>
                  <a:cubicBezTo>
                    <a:pt x="75946" y="21616"/>
                    <a:pt x="58981" y="18448"/>
                    <a:pt x="44468" y="24865"/>
                  </a:cubicBezTo>
                  <a:cubicBezTo>
                    <a:pt x="29955" y="31282"/>
                    <a:pt x="20881" y="45963"/>
                    <a:pt x="21631" y="61816"/>
                  </a:cubicBezTo>
                  <a:cubicBezTo>
                    <a:pt x="22381" y="77668"/>
                    <a:pt x="32800" y="91427"/>
                    <a:pt x="47855" y="96445"/>
                  </a:cubicBezTo>
                  <a:lnTo>
                    <a:pt x="47294" y="88508"/>
                  </a:lnTo>
                  <a:lnTo>
                    <a:pt x="63170" y="104891"/>
                  </a:lnTo>
                  <a:lnTo>
                    <a:pt x="49407" y="118429"/>
                  </a:lnTo>
                  <a:lnTo>
                    <a:pt x="48838" y="110367"/>
                  </a:lnTo>
                  <a:lnTo>
                    <a:pt x="48838" y="110367"/>
                  </a:lnTo>
                  <a:cubicBezTo>
                    <a:pt x="27394" y="105615"/>
                    <a:pt x="11311" y="87806"/>
                    <a:pt x="8761" y="65990"/>
                  </a:cubicBezTo>
                  <a:cubicBezTo>
                    <a:pt x="6211" y="44174"/>
                    <a:pt x="17753" y="23135"/>
                    <a:pt x="37522" y="13565"/>
                  </a:cubicBezTo>
                  <a:cubicBezTo>
                    <a:pt x="57292" y="3995"/>
                    <a:pt x="80953" y="7992"/>
                    <a:pt x="96482" y="23525"/>
                  </a:cubicBezTo>
                  <a:close/>
                </a:path>
              </a:pathLst>
            </a:cu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0" name="Google Shape;540;p90"/>
            <p:cNvSpPr/>
            <p:nvPr/>
          </p:nvSpPr>
          <p:spPr>
            <a:xfrm>
              <a:off x="1207930" y="1574664"/>
              <a:ext cx="1344300" cy="468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1" name="Google Shape;541;p90"/>
            <p:cNvSpPr txBox="1"/>
            <p:nvPr/>
          </p:nvSpPr>
          <p:spPr>
            <a:xfrm>
              <a:off x="1207930" y="1574664"/>
              <a:ext cx="1344300" cy="4683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a:solidFill>
                    <a:srgbClr val="000000"/>
                  </a:solidFill>
                  <a:latin typeface="Arial"/>
                  <a:ea typeface="Arial"/>
                  <a:cs typeface="Arial"/>
                  <a:sym typeface="Arial"/>
                </a:rPr>
                <a:t>Process</a:t>
              </a:r>
              <a:endParaRPr sz="1500" b="1" i="0" u="none" strike="noStrike" cap="none">
                <a:solidFill>
                  <a:srgbClr val="000000"/>
                </a:solidFill>
                <a:latin typeface="Arial"/>
                <a:ea typeface="Arial"/>
                <a:cs typeface="Arial"/>
                <a:sym typeface="Arial"/>
              </a:endParaRPr>
            </a:p>
          </p:txBody>
        </p:sp>
        <p:sp>
          <p:nvSpPr>
            <p:cNvPr id="542" name="Google Shape;542;p90"/>
            <p:cNvSpPr/>
            <p:nvPr/>
          </p:nvSpPr>
          <p:spPr>
            <a:xfrm>
              <a:off x="1509260" y="1933380"/>
              <a:ext cx="1678500" cy="1678800"/>
            </a:xfrm>
            <a:custGeom>
              <a:avLst/>
              <a:gdLst/>
              <a:ahLst/>
              <a:cxnLst/>
              <a:rect l="l" t="t" r="r" b="b"/>
              <a:pathLst>
                <a:path w="120000" h="120000" extrusionOk="0">
                  <a:moveTo>
                    <a:pt x="23518" y="23525"/>
                  </a:moveTo>
                  <a:lnTo>
                    <a:pt x="23518" y="23525"/>
                  </a:lnTo>
                  <a:cubicBezTo>
                    <a:pt x="39047" y="7992"/>
                    <a:pt x="62708" y="3995"/>
                    <a:pt x="82478" y="13565"/>
                  </a:cubicBezTo>
                  <a:cubicBezTo>
                    <a:pt x="102247" y="23135"/>
                    <a:pt x="113789" y="44174"/>
                    <a:pt x="111239" y="65990"/>
                  </a:cubicBezTo>
                  <a:cubicBezTo>
                    <a:pt x="108689" y="87806"/>
                    <a:pt x="92606" y="105615"/>
                    <a:pt x="71162" y="110367"/>
                  </a:cubicBezTo>
                  <a:lnTo>
                    <a:pt x="70593" y="118429"/>
                  </a:lnTo>
                  <a:lnTo>
                    <a:pt x="56830" y="104891"/>
                  </a:lnTo>
                  <a:lnTo>
                    <a:pt x="72706" y="88508"/>
                  </a:lnTo>
                  <a:lnTo>
                    <a:pt x="72145" y="96445"/>
                  </a:lnTo>
                  <a:cubicBezTo>
                    <a:pt x="87200" y="91427"/>
                    <a:pt x="97619" y="77668"/>
                    <a:pt x="98369" y="61816"/>
                  </a:cubicBezTo>
                  <a:cubicBezTo>
                    <a:pt x="99119" y="45963"/>
                    <a:pt x="90045" y="31282"/>
                    <a:pt x="75532" y="24865"/>
                  </a:cubicBezTo>
                  <a:cubicBezTo>
                    <a:pt x="61019" y="18448"/>
                    <a:pt x="44054" y="21616"/>
                    <a:pt x="32835" y="32840"/>
                  </a:cubicBezTo>
                  <a:close/>
                </a:path>
              </a:pathLst>
            </a:cu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3" name="Google Shape;543;p90"/>
            <p:cNvSpPr/>
            <p:nvPr/>
          </p:nvSpPr>
          <p:spPr>
            <a:xfrm>
              <a:off x="1879873" y="2540812"/>
              <a:ext cx="936900" cy="468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4" name="Google Shape;544;p90"/>
            <p:cNvSpPr txBox="1"/>
            <p:nvPr/>
          </p:nvSpPr>
          <p:spPr>
            <a:xfrm>
              <a:off x="1879873" y="2540812"/>
              <a:ext cx="936900" cy="4683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a:solidFill>
                    <a:srgbClr val="000000"/>
                  </a:solidFill>
                  <a:latin typeface="Arial"/>
                  <a:ea typeface="Arial"/>
                  <a:cs typeface="Arial"/>
                  <a:sym typeface="Arial"/>
                </a:rPr>
                <a:t>Output</a:t>
              </a:r>
              <a:endParaRPr sz="1500" b="1" i="0" u="none" strike="noStrike" cap="none">
                <a:solidFill>
                  <a:srgbClr val="000000"/>
                </a:solidFill>
                <a:latin typeface="Arial"/>
                <a:ea typeface="Arial"/>
                <a:cs typeface="Arial"/>
                <a:sym typeface="Arial"/>
              </a:endParaRPr>
            </a:p>
          </p:txBody>
        </p:sp>
        <p:sp>
          <p:nvSpPr>
            <p:cNvPr id="545" name="Google Shape;545;p90"/>
            <p:cNvSpPr/>
            <p:nvPr/>
          </p:nvSpPr>
          <p:spPr>
            <a:xfrm>
              <a:off x="1042925" y="2899528"/>
              <a:ext cx="1678500" cy="1678800"/>
            </a:xfrm>
            <a:custGeom>
              <a:avLst/>
              <a:gdLst/>
              <a:ahLst/>
              <a:cxnLst/>
              <a:rect l="l" t="t" r="r" b="b"/>
              <a:pathLst>
                <a:path w="120000" h="120000" extrusionOk="0">
                  <a:moveTo>
                    <a:pt x="96482" y="23525"/>
                  </a:moveTo>
                  <a:lnTo>
                    <a:pt x="87165" y="32840"/>
                  </a:lnTo>
                  <a:lnTo>
                    <a:pt x="87165" y="32840"/>
                  </a:lnTo>
                  <a:cubicBezTo>
                    <a:pt x="75946" y="21616"/>
                    <a:pt x="58981" y="18448"/>
                    <a:pt x="44468" y="24865"/>
                  </a:cubicBezTo>
                  <a:cubicBezTo>
                    <a:pt x="29955" y="31282"/>
                    <a:pt x="20881" y="45963"/>
                    <a:pt x="21631" y="61816"/>
                  </a:cubicBezTo>
                  <a:cubicBezTo>
                    <a:pt x="22381" y="77668"/>
                    <a:pt x="32800" y="91427"/>
                    <a:pt x="47855" y="96445"/>
                  </a:cubicBezTo>
                  <a:lnTo>
                    <a:pt x="47294" y="88508"/>
                  </a:lnTo>
                  <a:lnTo>
                    <a:pt x="63170" y="104891"/>
                  </a:lnTo>
                  <a:lnTo>
                    <a:pt x="49407" y="118429"/>
                  </a:lnTo>
                  <a:lnTo>
                    <a:pt x="48838" y="110367"/>
                  </a:lnTo>
                  <a:lnTo>
                    <a:pt x="48838" y="110367"/>
                  </a:lnTo>
                  <a:cubicBezTo>
                    <a:pt x="27394" y="105615"/>
                    <a:pt x="11311" y="87806"/>
                    <a:pt x="8761" y="65990"/>
                  </a:cubicBezTo>
                  <a:cubicBezTo>
                    <a:pt x="6211" y="44174"/>
                    <a:pt x="17753" y="23135"/>
                    <a:pt x="37522" y="13565"/>
                  </a:cubicBezTo>
                  <a:cubicBezTo>
                    <a:pt x="57292" y="3995"/>
                    <a:pt x="80953" y="7992"/>
                    <a:pt x="96482" y="23525"/>
                  </a:cubicBezTo>
                  <a:close/>
                </a:path>
              </a:pathLst>
            </a:cu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6" name="Google Shape;546;p90"/>
            <p:cNvSpPr/>
            <p:nvPr/>
          </p:nvSpPr>
          <p:spPr>
            <a:xfrm>
              <a:off x="1194281" y="3507503"/>
              <a:ext cx="1371600" cy="468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7" name="Google Shape;547;p90"/>
            <p:cNvSpPr txBox="1"/>
            <p:nvPr/>
          </p:nvSpPr>
          <p:spPr>
            <a:xfrm>
              <a:off x="1194281" y="3507503"/>
              <a:ext cx="1371600" cy="4683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a:solidFill>
                    <a:srgbClr val="000000"/>
                  </a:solidFill>
                  <a:latin typeface="Arial"/>
                  <a:ea typeface="Arial"/>
                  <a:cs typeface="Arial"/>
                  <a:sym typeface="Arial"/>
                </a:rPr>
                <a:t>Outcome</a:t>
              </a:r>
              <a:endParaRPr sz="1500" b="1" i="0" u="none" strike="noStrike" cap="none">
                <a:solidFill>
                  <a:srgbClr val="000000"/>
                </a:solidFill>
                <a:latin typeface="Arial"/>
                <a:ea typeface="Arial"/>
                <a:cs typeface="Arial"/>
                <a:sym typeface="Arial"/>
              </a:endParaRPr>
            </a:p>
          </p:txBody>
        </p:sp>
        <p:sp>
          <p:nvSpPr>
            <p:cNvPr id="548" name="Google Shape;548;p90"/>
            <p:cNvSpPr/>
            <p:nvPr/>
          </p:nvSpPr>
          <p:spPr>
            <a:xfrm>
              <a:off x="1628599" y="3975675"/>
              <a:ext cx="1442100" cy="1443000"/>
            </a:xfrm>
            <a:prstGeom prst="blockArc">
              <a:avLst>
                <a:gd name="adj1" fmla="val 13500000"/>
                <a:gd name="adj2" fmla="val 10800000"/>
                <a:gd name="adj3" fmla="val 1274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9" name="Google Shape;549;p90"/>
            <p:cNvSpPr/>
            <p:nvPr/>
          </p:nvSpPr>
          <p:spPr>
            <a:xfrm>
              <a:off x="1879873" y="4474193"/>
              <a:ext cx="936900" cy="468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0" name="Google Shape;550;p90"/>
            <p:cNvSpPr txBox="1"/>
            <p:nvPr/>
          </p:nvSpPr>
          <p:spPr>
            <a:xfrm>
              <a:off x="1879873" y="4474193"/>
              <a:ext cx="936900" cy="4683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a:solidFill>
                    <a:srgbClr val="000000"/>
                  </a:solidFill>
                  <a:latin typeface="Arial"/>
                  <a:ea typeface="Arial"/>
                  <a:cs typeface="Arial"/>
                  <a:sym typeface="Arial"/>
                </a:rPr>
                <a:t>Impact</a:t>
              </a:r>
              <a:endParaRPr sz="1500" b="1"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1"/>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3000"/>
              <a:buFont typeface="Arial"/>
              <a:buNone/>
            </a:pPr>
            <a:r>
              <a:rPr lang="en-GB">
                <a:latin typeface="Century Gothic"/>
                <a:ea typeface="Century Gothic"/>
                <a:cs typeface="Century Gothic"/>
                <a:sym typeface="Century Gothic"/>
              </a:rPr>
              <a:t>Elements of THEORY of CHANGE</a:t>
            </a:r>
            <a:endParaRPr>
              <a:latin typeface="Century Gothic"/>
              <a:ea typeface="Century Gothic"/>
              <a:cs typeface="Century Gothic"/>
              <a:sym typeface="Century Gothic"/>
            </a:endParaRPr>
          </a:p>
        </p:txBody>
      </p:sp>
      <p:sp>
        <p:nvSpPr>
          <p:cNvPr id="556" name="Google Shape;556;p91"/>
          <p:cNvSpPr txBox="1">
            <a:spLocks noGrp="1"/>
          </p:cNvSpPr>
          <p:nvPr>
            <p:ph type="body" idx="1"/>
          </p:nvPr>
        </p:nvSpPr>
        <p:spPr>
          <a:xfrm>
            <a:off x="463825" y="1238159"/>
            <a:ext cx="7929000" cy="3296400"/>
          </a:xfrm>
          <a:prstGeom prst="rect">
            <a:avLst/>
          </a:prstGeom>
          <a:noFill/>
          <a:ln>
            <a:noFill/>
          </a:ln>
        </p:spPr>
        <p:txBody>
          <a:bodyPr spcFirstLastPara="1" wrap="square" lIns="68575" tIns="34275" rIns="68575" bIns="34275" anchor="t" anchorCtr="0">
            <a:noAutofit/>
          </a:bodyPr>
          <a:lstStyle/>
          <a:p>
            <a:pPr marL="342900" marR="0" lvl="0" indent="-323850" algn="l" rtl="0">
              <a:lnSpc>
                <a:spcPct val="100000"/>
              </a:lnSpc>
              <a:spcBef>
                <a:spcPts val="500"/>
              </a:spcBef>
              <a:spcAft>
                <a:spcPts val="0"/>
              </a:spcAft>
              <a:buSzPts val="2500"/>
              <a:buFont typeface="Courier New"/>
              <a:buChar char="o"/>
            </a:pPr>
            <a:r>
              <a:rPr lang="en-GB" sz="2000" b="1">
                <a:solidFill>
                  <a:schemeClr val="accent1"/>
                </a:solidFill>
              </a:rPr>
              <a:t>Change</a:t>
            </a:r>
            <a:r>
              <a:rPr lang="en-GB" sz="2000">
                <a:solidFill>
                  <a:schemeClr val="accent1"/>
                </a:solidFill>
              </a:rPr>
              <a:t> – The project staff or designer’s vision of the outcome or change that the initiative hopes to make. </a:t>
            </a:r>
            <a:endParaRPr sz="2500">
              <a:solidFill>
                <a:schemeClr val="accent1"/>
              </a:solidFill>
            </a:endParaRPr>
          </a:p>
          <a:p>
            <a:pPr marL="685800" lvl="1" indent="-304800" algn="l" rtl="0">
              <a:lnSpc>
                <a:spcPct val="100000"/>
              </a:lnSpc>
              <a:spcBef>
                <a:spcPts val="500"/>
              </a:spcBef>
              <a:spcAft>
                <a:spcPts val="0"/>
              </a:spcAft>
              <a:buSzPts val="2200"/>
              <a:buChar char="•"/>
            </a:pPr>
            <a:r>
              <a:rPr lang="en-GB" sz="1600">
                <a:solidFill>
                  <a:schemeClr val="accent1"/>
                </a:solidFill>
              </a:rPr>
              <a:t>PURPOSE/GOAL/IMPACT</a:t>
            </a:r>
            <a:endParaRPr sz="2200">
              <a:solidFill>
                <a:schemeClr val="accent1"/>
              </a:solidFill>
            </a:endParaRPr>
          </a:p>
          <a:p>
            <a:pPr marL="685800" lvl="1" indent="-304800" algn="l" rtl="0">
              <a:lnSpc>
                <a:spcPct val="100000"/>
              </a:lnSpc>
              <a:spcBef>
                <a:spcPts val="500"/>
              </a:spcBef>
              <a:spcAft>
                <a:spcPts val="0"/>
              </a:spcAft>
              <a:buSzPts val="2200"/>
              <a:buChar char="•"/>
            </a:pPr>
            <a:r>
              <a:rPr lang="en-GB" sz="2000">
                <a:solidFill>
                  <a:schemeClr val="accent1"/>
                </a:solidFill>
              </a:rPr>
              <a:t>Example: Improved Teacher Skills</a:t>
            </a:r>
            <a:endParaRPr sz="2200">
              <a:solidFill>
                <a:schemeClr val="accent1"/>
              </a:solidFill>
            </a:endParaRPr>
          </a:p>
          <a:p>
            <a:pPr marL="342900" marR="0" lvl="0" indent="-323850" algn="l" rtl="0">
              <a:lnSpc>
                <a:spcPct val="100000"/>
              </a:lnSpc>
              <a:spcBef>
                <a:spcPts val="500"/>
              </a:spcBef>
              <a:spcAft>
                <a:spcPts val="0"/>
              </a:spcAft>
              <a:buSzPts val="2500"/>
              <a:buFont typeface="Courier New"/>
              <a:buChar char="o"/>
            </a:pPr>
            <a:r>
              <a:rPr lang="en-GB" sz="2000" b="1">
                <a:solidFill>
                  <a:schemeClr val="accent1"/>
                </a:solidFill>
              </a:rPr>
              <a:t>Theory – </a:t>
            </a:r>
            <a:r>
              <a:rPr lang="en-GB" sz="2000">
                <a:solidFill>
                  <a:schemeClr val="accent1"/>
                </a:solidFill>
              </a:rPr>
              <a:t>The project staff or designer’s idea of HOW and WHY this will happen. </a:t>
            </a:r>
            <a:endParaRPr sz="2500">
              <a:solidFill>
                <a:schemeClr val="accent1"/>
              </a:solidFill>
            </a:endParaRPr>
          </a:p>
          <a:p>
            <a:pPr marL="685800" lvl="1" indent="-304800" algn="l" rtl="0">
              <a:lnSpc>
                <a:spcPct val="100000"/>
              </a:lnSpc>
              <a:spcBef>
                <a:spcPts val="500"/>
              </a:spcBef>
              <a:spcAft>
                <a:spcPts val="0"/>
              </a:spcAft>
              <a:buSzPts val="2200"/>
              <a:buChar char="•"/>
            </a:pPr>
            <a:r>
              <a:rPr lang="en-GB" sz="2000">
                <a:solidFill>
                  <a:schemeClr val="accent1"/>
                </a:solidFill>
              </a:rPr>
              <a:t>Example: If teachers use Mobile Phone Teacher Professional Development App they will build additional skills.</a:t>
            </a:r>
            <a:endParaRPr sz="2200">
              <a:solidFill>
                <a:schemeClr val="accent1"/>
              </a:solidFill>
            </a:endParaRPr>
          </a:p>
        </p:txBody>
      </p:sp>
      <p:sp>
        <p:nvSpPr>
          <p:cNvPr id="557" name="Google Shape;557;p9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2"/>
          <p:cNvSpPr txBox="1">
            <a:spLocks noGrp="1"/>
          </p:cNvSpPr>
          <p:nvPr>
            <p:ph type="title"/>
          </p:nvPr>
        </p:nvSpPr>
        <p:spPr>
          <a:xfrm>
            <a:off x="533325" y="85925"/>
            <a:ext cx="80031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3000"/>
              <a:buNone/>
            </a:pPr>
            <a:r>
              <a:rPr lang="en-GB">
                <a:latin typeface="Century Gothic"/>
                <a:ea typeface="Century Gothic"/>
                <a:cs typeface="Century Gothic"/>
                <a:sym typeface="Century Gothic"/>
              </a:rPr>
              <a:t>Activities</a:t>
            </a:r>
            <a:endParaRPr>
              <a:latin typeface="Century Gothic"/>
              <a:ea typeface="Century Gothic"/>
              <a:cs typeface="Century Gothic"/>
              <a:sym typeface="Century Gothic"/>
            </a:endParaRPr>
          </a:p>
        </p:txBody>
      </p:sp>
      <p:sp>
        <p:nvSpPr>
          <p:cNvPr id="564" name="Google Shape;564;p9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16</a:t>
            </a:fld>
            <a:endParaRPr/>
          </a:p>
        </p:txBody>
      </p:sp>
      <p:sp>
        <p:nvSpPr>
          <p:cNvPr id="565" name="Google Shape;565;p92"/>
          <p:cNvSpPr txBox="1"/>
          <p:nvPr/>
        </p:nvSpPr>
        <p:spPr>
          <a:xfrm>
            <a:off x="3994475" y="1155225"/>
            <a:ext cx="4785300" cy="1771200"/>
          </a:xfrm>
          <a:prstGeom prst="rect">
            <a:avLst/>
          </a:prstGeom>
          <a:noFill/>
          <a:ln>
            <a:noFill/>
          </a:ln>
        </p:spPr>
        <p:txBody>
          <a:bodyPr spcFirstLastPara="1" wrap="square" lIns="68575" tIns="68575" rIns="68575" bIns="68575" anchor="t" anchorCtr="0">
            <a:noAutofit/>
          </a:bodyPr>
          <a:lstStyle/>
          <a:p>
            <a:pPr marL="342900" marR="0" lvl="0" indent="-292100" algn="l" rtl="0">
              <a:lnSpc>
                <a:spcPct val="115000"/>
              </a:lnSpc>
              <a:spcBef>
                <a:spcPts val="1200"/>
              </a:spcBef>
              <a:spcAft>
                <a:spcPts val="0"/>
              </a:spcAft>
              <a:buClr>
                <a:schemeClr val="accent1"/>
              </a:buClr>
              <a:buSzPts val="2000"/>
              <a:buFont typeface="Arial"/>
              <a:buChar char="●"/>
            </a:pPr>
            <a:r>
              <a:rPr lang="en-GB" sz="2000" b="1" i="0" u="none" strike="noStrike" cap="none">
                <a:solidFill>
                  <a:schemeClr val="accent1"/>
                </a:solidFill>
                <a:latin typeface="Arial"/>
                <a:ea typeface="Arial"/>
                <a:cs typeface="Arial"/>
                <a:sym typeface="Arial"/>
              </a:rPr>
              <a:t>What process will achieve the goals you have established?</a:t>
            </a:r>
            <a:endParaRPr sz="900"/>
          </a:p>
          <a:p>
            <a:pPr marL="342900" marR="0" lvl="0" indent="-292100" algn="l" rtl="0">
              <a:lnSpc>
                <a:spcPct val="115000"/>
              </a:lnSpc>
              <a:spcBef>
                <a:spcPts val="1200"/>
              </a:spcBef>
              <a:spcAft>
                <a:spcPts val="0"/>
              </a:spcAft>
              <a:buClr>
                <a:schemeClr val="accent1"/>
              </a:buClr>
              <a:buSzPts val="2000"/>
              <a:buFont typeface="Arial"/>
              <a:buChar char="●"/>
            </a:pPr>
            <a:r>
              <a:rPr lang="en-GB" sz="2000" b="1" i="0" u="none" strike="noStrike" cap="none">
                <a:solidFill>
                  <a:schemeClr val="accent1"/>
                </a:solidFill>
                <a:latin typeface="Arial"/>
                <a:ea typeface="Arial"/>
                <a:cs typeface="Arial"/>
                <a:sym typeface="Arial"/>
              </a:rPr>
              <a:t>What activities will you need to conduct?</a:t>
            </a:r>
            <a:endParaRPr sz="900" b="0" i="0" u="none" strike="noStrike" cap="none">
              <a:solidFill>
                <a:srgbClr val="000000"/>
              </a:solidFill>
              <a:latin typeface="Arial"/>
              <a:ea typeface="Arial"/>
              <a:cs typeface="Arial"/>
              <a:sym typeface="Arial"/>
            </a:endParaRPr>
          </a:p>
        </p:txBody>
      </p:sp>
      <p:pic>
        <p:nvPicPr>
          <p:cNvPr id="566" name="Google Shape;566;p92" descr="Classroom with solid fill"/>
          <p:cNvPicPr preferRelativeResize="0"/>
          <p:nvPr/>
        </p:nvPicPr>
        <p:blipFill rotWithShape="1">
          <a:blip r:embed="rId3">
            <a:alphaModFix/>
          </a:blip>
          <a:srcRect/>
          <a:stretch/>
        </p:blipFill>
        <p:spPr>
          <a:xfrm>
            <a:off x="615855" y="1706822"/>
            <a:ext cx="2332062" cy="2332062"/>
          </a:xfrm>
          <a:prstGeom prst="rect">
            <a:avLst/>
          </a:prstGeom>
          <a:noFill/>
          <a:ln>
            <a:noFill/>
          </a:ln>
        </p:spPr>
      </p:pic>
      <p:sp>
        <p:nvSpPr>
          <p:cNvPr id="567" name="Google Shape;567;p92"/>
          <p:cNvSpPr txBox="1"/>
          <p:nvPr/>
        </p:nvSpPr>
        <p:spPr>
          <a:xfrm>
            <a:off x="5138381" y="2994182"/>
            <a:ext cx="3727200" cy="1529100"/>
          </a:xfrm>
          <a:prstGeom prst="rect">
            <a:avLst/>
          </a:prstGeom>
          <a:noFill/>
          <a:ln>
            <a:noFill/>
          </a:ln>
        </p:spPr>
        <p:txBody>
          <a:bodyPr spcFirstLastPara="1" wrap="square" lIns="68575" tIns="34275" rIns="68575" bIns="34275" anchor="t" anchorCtr="0">
            <a:spAutoFit/>
          </a:bodyPr>
          <a:lstStyle/>
          <a:p>
            <a:pPr marL="342900" marR="0" lvl="7" indent="-298450" algn="l" rtl="0">
              <a:lnSpc>
                <a:spcPct val="115000"/>
              </a:lnSpc>
              <a:spcBef>
                <a:spcPts val="0"/>
              </a:spcBef>
              <a:spcAft>
                <a:spcPts val="0"/>
              </a:spcAft>
              <a:buClr>
                <a:schemeClr val="accent1"/>
              </a:buClr>
              <a:buSzPts val="2100"/>
              <a:buFont typeface="Arial"/>
              <a:buChar char="●"/>
            </a:pPr>
            <a:r>
              <a:rPr lang="en-GB" sz="1700" b="1" i="0" u="none" strike="noStrike" cap="none">
                <a:solidFill>
                  <a:schemeClr val="accent1"/>
                </a:solidFill>
                <a:latin typeface="Arial"/>
                <a:ea typeface="Arial"/>
                <a:cs typeface="Arial"/>
                <a:sym typeface="Arial"/>
              </a:rPr>
              <a:t>What is the </a:t>
            </a:r>
            <a:r>
              <a:rPr lang="en-GB" sz="1700" b="1" i="0" u="sng" strike="noStrike" cap="none">
                <a:solidFill>
                  <a:schemeClr val="accent1"/>
                </a:solidFill>
                <a:latin typeface="Arial"/>
                <a:ea typeface="Arial"/>
                <a:cs typeface="Arial"/>
                <a:sym typeface="Arial"/>
              </a:rPr>
              <a:t>intervention</a:t>
            </a:r>
            <a:r>
              <a:rPr lang="en-GB" sz="1700" b="1" i="0" u="none" strike="noStrike" cap="none">
                <a:solidFill>
                  <a:schemeClr val="accent1"/>
                </a:solidFill>
                <a:latin typeface="Arial"/>
                <a:ea typeface="Arial"/>
                <a:cs typeface="Arial"/>
                <a:sym typeface="Arial"/>
              </a:rPr>
              <a:t> to be piloted or implemented?</a:t>
            </a:r>
            <a:endParaRPr sz="1000"/>
          </a:p>
          <a:p>
            <a:pPr marL="342900" marR="0" lvl="7" indent="-298450" algn="l" rtl="0">
              <a:lnSpc>
                <a:spcPct val="115000"/>
              </a:lnSpc>
              <a:spcBef>
                <a:spcPts val="1200"/>
              </a:spcBef>
              <a:spcAft>
                <a:spcPts val="0"/>
              </a:spcAft>
              <a:buClr>
                <a:schemeClr val="accent1"/>
              </a:buClr>
              <a:buSzPts val="2100"/>
              <a:buFont typeface="Arial"/>
              <a:buChar char="●"/>
            </a:pPr>
            <a:r>
              <a:rPr lang="en-GB" sz="1700" b="1" i="0" u="none" strike="noStrike" cap="none">
                <a:solidFill>
                  <a:schemeClr val="accent1"/>
                </a:solidFill>
                <a:latin typeface="Arial"/>
                <a:ea typeface="Arial"/>
                <a:cs typeface="Arial"/>
                <a:sym typeface="Arial"/>
              </a:rPr>
              <a:t>What </a:t>
            </a:r>
            <a:r>
              <a:rPr lang="en-GB" sz="1700" b="1" i="0" u="sng" strike="noStrike" cap="none">
                <a:solidFill>
                  <a:schemeClr val="accent1"/>
                </a:solidFill>
                <a:latin typeface="Arial"/>
                <a:ea typeface="Arial"/>
                <a:cs typeface="Arial"/>
                <a:sym typeface="Arial"/>
              </a:rPr>
              <a:t>research</a:t>
            </a:r>
            <a:r>
              <a:rPr lang="en-GB" sz="1700" b="1" i="0" u="none" strike="noStrike" cap="none">
                <a:solidFill>
                  <a:schemeClr val="accent1"/>
                </a:solidFill>
                <a:latin typeface="Arial"/>
                <a:ea typeface="Arial"/>
                <a:cs typeface="Arial"/>
                <a:sym typeface="Arial"/>
              </a:rPr>
              <a:t> will you conduct to study the intervention? </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3"/>
          <p:cNvSpPr txBox="1">
            <a:spLocks noGrp="1"/>
          </p:cNvSpPr>
          <p:nvPr>
            <p:ph type="body" idx="1"/>
          </p:nvPr>
        </p:nvSpPr>
        <p:spPr>
          <a:xfrm>
            <a:off x="4887550" y="542375"/>
            <a:ext cx="3785100" cy="4297200"/>
          </a:xfrm>
          <a:prstGeom prst="rect">
            <a:avLst/>
          </a:prstGeom>
          <a:noFill/>
          <a:ln>
            <a:noFill/>
          </a:ln>
        </p:spPr>
        <p:txBody>
          <a:bodyPr spcFirstLastPara="1" wrap="square" lIns="68575" tIns="34275" rIns="68575" bIns="34275" anchor="t" anchorCtr="0">
            <a:noAutofit/>
          </a:bodyPr>
          <a:lstStyle/>
          <a:p>
            <a:pPr marL="381000" lvl="7" indent="-330200" algn="l" rtl="0">
              <a:lnSpc>
                <a:spcPct val="115000"/>
              </a:lnSpc>
              <a:spcBef>
                <a:spcPts val="1200"/>
              </a:spcBef>
              <a:spcAft>
                <a:spcPts val="0"/>
              </a:spcAft>
              <a:buSzPts val="2000"/>
              <a:buFont typeface="Arial"/>
              <a:buChar char="•"/>
            </a:pPr>
            <a:r>
              <a:rPr lang="en-GB" sz="2000" b="1">
                <a:solidFill>
                  <a:schemeClr val="accent1"/>
                </a:solidFill>
              </a:rPr>
              <a:t>What activities would you design to implement a Teacher Professional Development program using Mobile phone App?</a:t>
            </a:r>
            <a:endParaRPr sz="700"/>
          </a:p>
          <a:p>
            <a:pPr marL="381000" lvl="7" indent="-330200" algn="l" rtl="0">
              <a:lnSpc>
                <a:spcPct val="115000"/>
              </a:lnSpc>
              <a:spcBef>
                <a:spcPts val="1200"/>
              </a:spcBef>
              <a:spcAft>
                <a:spcPts val="0"/>
              </a:spcAft>
              <a:buSzPts val="2000"/>
              <a:buFont typeface="Arial"/>
              <a:buChar char="•"/>
            </a:pPr>
            <a:r>
              <a:rPr lang="en-GB" sz="2000" b="1">
                <a:solidFill>
                  <a:schemeClr val="accent1"/>
                </a:solidFill>
              </a:rPr>
              <a:t>What research activities will you conduct to examine whether and how the program worked?</a:t>
            </a:r>
            <a:endParaRPr sz="2400"/>
          </a:p>
        </p:txBody>
      </p:sp>
      <p:sp>
        <p:nvSpPr>
          <p:cNvPr id="574" name="Google Shape;574;p9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17</a:t>
            </a:fld>
            <a:endParaRPr/>
          </a:p>
        </p:txBody>
      </p:sp>
      <p:pic>
        <p:nvPicPr>
          <p:cNvPr id="575" name="Google Shape;575;p93" descr="Help with solid fill"/>
          <p:cNvPicPr preferRelativeResize="0"/>
          <p:nvPr/>
        </p:nvPicPr>
        <p:blipFill rotWithShape="1">
          <a:blip r:embed="rId3">
            <a:alphaModFix/>
          </a:blip>
          <a:srcRect/>
          <a:stretch/>
        </p:blipFill>
        <p:spPr>
          <a:xfrm>
            <a:off x="471496" y="746389"/>
            <a:ext cx="3306169" cy="33061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94"/>
          <p:cNvSpPr txBox="1">
            <a:spLocks noGrp="1"/>
          </p:cNvSpPr>
          <p:nvPr>
            <p:ph type="title"/>
          </p:nvPr>
        </p:nvSpPr>
        <p:spPr>
          <a:xfrm>
            <a:off x="533325" y="122075"/>
            <a:ext cx="80031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3000"/>
              <a:buNone/>
            </a:pPr>
            <a:r>
              <a:rPr lang="en-GB">
                <a:latin typeface="Century Gothic"/>
                <a:ea typeface="Century Gothic"/>
                <a:cs typeface="Century Gothic"/>
                <a:sym typeface="Century Gothic"/>
              </a:rPr>
              <a:t>Results</a:t>
            </a:r>
            <a:endParaRPr>
              <a:latin typeface="Century Gothic"/>
              <a:ea typeface="Century Gothic"/>
              <a:cs typeface="Century Gothic"/>
              <a:sym typeface="Century Gothic"/>
            </a:endParaRPr>
          </a:p>
        </p:txBody>
      </p:sp>
      <p:sp>
        <p:nvSpPr>
          <p:cNvPr id="582" name="Google Shape;582;p9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18</a:t>
            </a:fld>
            <a:endParaRPr/>
          </a:p>
        </p:txBody>
      </p:sp>
      <p:grpSp>
        <p:nvGrpSpPr>
          <p:cNvPr id="583" name="Google Shape;583;p94"/>
          <p:cNvGrpSpPr/>
          <p:nvPr/>
        </p:nvGrpSpPr>
        <p:grpSpPr>
          <a:xfrm>
            <a:off x="346881" y="941815"/>
            <a:ext cx="6095950" cy="4063900"/>
            <a:chOff x="0" y="0"/>
            <a:chExt cx="8127933" cy="5418533"/>
          </a:xfrm>
        </p:grpSpPr>
        <p:sp>
          <p:nvSpPr>
            <p:cNvPr id="584" name="Google Shape;584;p94"/>
            <p:cNvSpPr/>
            <p:nvPr/>
          </p:nvSpPr>
          <p:spPr>
            <a:xfrm>
              <a:off x="0" y="0"/>
              <a:ext cx="8127900" cy="1693200"/>
            </a:xfrm>
            <a:prstGeom prst="roundRect">
              <a:avLst>
                <a:gd name="adj" fmla="val 10000"/>
              </a:avLst>
            </a:prstGeom>
            <a:solidFill>
              <a:srgbClr val="031F7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5" name="Google Shape;585;p94"/>
            <p:cNvSpPr txBox="1"/>
            <p:nvPr/>
          </p:nvSpPr>
          <p:spPr>
            <a:xfrm>
              <a:off x="1794933" y="0"/>
              <a:ext cx="6333000" cy="1693200"/>
            </a:xfrm>
            <a:prstGeom prst="rect">
              <a:avLst/>
            </a:prstGeom>
            <a:noFill/>
            <a:ln>
              <a:noFill/>
            </a:ln>
          </p:spPr>
          <p:txBody>
            <a:bodyPr spcFirstLastPara="1" wrap="square" lIns="102875" tIns="102875" rIns="102875" bIns="102875"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GB" sz="2700" b="1" i="0" u="none" strike="noStrike" cap="none">
                  <a:solidFill>
                    <a:schemeClr val="lt1"/>
                  </a:solidFill>
                  <a:latin typeface="Arial"/>
                  <a:ea typeface="Arial"/>
                  <a:cs typeface="Arial"/>
                  <a:sym typeface="Arial"/>
                </a:rPr>
                <a:t>Output</a:t>
              </a:r>
              <a:endParaRPr sz="1100"/>
            </a:p>
            <a:p>
              <a:pPr marL="215900" marR="0" lvl="1" indent="-215900" algn="l" rtl="0">
                <a:lnSpc>
                  <a:spcPct val="90000"/>
                </a:lnSpc>
                <a:spcBef>
                  <a:spcPts val="900"/>
                </a:spcBef>
                <a:spcAft>
                  <a:spcPts val="0"/>
                </a:spcAft>
                <a:buClr>
                  <a:schemeClr val="accent1"/>
                </a:buClr>
                <a:buSzPts val="2200"/>
                <a:buFont typeface="Arial"/>
                <a:buChar char="●"/>
              </a:pPr>
              <a:r>
                <a:rPr lang="en-GB" sz="2100" b="0" i="0" u="none" strike="noStrike" cap="none">
                  <a:solidFill>
                    <a:schemeClr val="lt1"/>
                  </a:solidFill>
                  <a:latin typeface="Arial"/>
                  <a:ea typeface="Arial"/>
                  <a:cs typeface="Arial"/>
                  <a:sym typeface="Arial"/>
                </a:rPr>
                <a:t>What are the “products” that will be produced from the activities?</a:t>
              </a:r>
              <a:endParaRPr sz="2100" b="0" i="0" u="none" strike="noStrike" cap="none">
                <a:solidFill>
                  <a:schemeClr val="lt1"/>
                </a:solidFill>
                <a:latin typeface="Arial"/>
                <a:ea typeface="Arial"/>
                <a:cs typeface="Arial"/>
                <a:sym typeface="Arial"/>
              </a:endParaRPr>
            </a:p>
          </p:txBody>
        </p:sp>
        <p:sp>
          <p:nvSpPr>
            <p:cNvPr id="586" name="Google Shape;586;p94"/>
            <p:cNvSpPr/>
            <p:nvPr/>
          </p:nvSpPr>
          <p:spPr>
            <a:xfrm>
              <a:off x="169333" y="169333"/>
              <a:ext cx="1625700" cy="1354800"/>
            </a:xfrm>
            <a:prstGeom prst="roundRect">
              <a:avLst>
                <a:gd name="adj" fmla="val 10000"/>
              </a:avLst>
            </a:prstGeom>
            <a:blipFill rotWithShape="1">
              <a:blip r:embed="rId3">
                <a:alphaModFix/>
              </a:blip>
              <a:stretch>
                <a:fillRect t="-9999" b="-9999"/>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7" name="Google Shape;587;p94"/>
            <p:cNvSpPr/>
            <p:nvPr/>
          </p:nvSpPr>
          <p:spPr>
            <a:xfrm>
              <a:off x="0" y="1862666"/>
              <a:ext cx="8127900" cy="1693200"/>
            </a:xfrm>
            <a:prstGeom prst="roundRect">
              <a:avLst>
                <a:gd name="adj" fmla="val 10000"/>
              </a:avLst>
            </a:prstGeom>
            <a:solidFill>
              <a:srgbClr val="031F7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8" name="Google Shape;588;p94"/>
            <p:cNvSpPr txBox="1"/>
            <p:nvPr/>
          </p:nvSpPr>
          <p:spPr>
            <a:xfrm>
              <a:off x="1794933" y="1862666"/>
              <a:ext cx="6333000" cy="1693200"/>
            </a:xfrm>
            <a:prstGeom prst="rect">
              <a:avLst/>
            </a:prstGeom>
            <a:noFill/>
            <a:ln>
              <a:noFill/>
            </a:ln>
          </p:spPr>
          <p:txBody>
            <a:bodyPr spcFirstLastPara="1" wrap="square" lIns="102875" tIns="102875" rIns="102875" bIns="102875"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GB" sz="2700" b="1" i="0" u="none" strike="noStrike" cap="none">
                  <a:solidFill>
                    <a:schemeClr val="lt1"/>
                  </a:solidFill>
                  <a:latin typeface="Arial"/>
                  <a:ea typeface="Arial"/>
                  <a:cs typeface="Arial"/>
                  <a:sym typeface="Arial"/>
                </a:rPr>
                <a:t>Outcome</a:t>
              </a:r>
              <a:endParaRPr sz="1100"/>
            </a:p>
            <a:p>
              <a:pPr marL="215900" marR="0" lvl="1" indent="-215900" algn="l" rtl="0">
                <a:lnSpc>
                  <a:spcPct val="90000"/>
                </a:lnSpc>
                <a:spcBef>
                  <a:spcPts val="900"/>
                </a:spcBef>
                <a:spcAft>
                  <a:spcPts val="0"/>
                </a:spcAft>
                <a:buClr>
                  <a:schemeClr val="accent1"/>
                </a:buClr>
                <a:buSzPts val="2200"/>
                <a:buFont typeface="Arial"/>
                <a:buChar char="●"/>
              </a:pPr>
              <a:r>
                <a:rPr lang="en-GB" sz="2100" b="0" i="0" u="none" strike="noStrike" cap="none">
                  <a:solidFill>
                    <a:schemeClr val="lt1"/>
                  </a:solidFill>
                  <a:latin typeface="Arial"/>
                  <a:ea typeface="Arial"/>
                  <a:cs typeface="Arial"/>
                  <a:sym typeface="Arial"/>
                </a:rPr>
                <a:t>What change do you expect to achieve through the activities?</a:t>
              </a:r>
              <a:endParaRPr sz="2100" b="0" i="0" u="none" strike="noStrike" cap="none">
                <a:solidFill>
                  <a:schemeClr val="lt1"/>
                </a:solidFill>
                <a:latin typeface="Arial"/>
                <a:ea typeface="Arial"/>
                <a:cs typeface="Arial"/>
                <a:sym typeface="Arial"/>
              </a:endParaRPr>
            </a:p>
          </p:txBody>
        </p:sp>
        <p:sp>
          <p:nvSpPr>
            <p:cNvPr id="589" name="Google Shape;589;p94"/>
            <p:cNvSpPr/>
            <p:nvPr/>
          </p:nvSpPr>
          <p:spPr>
            <a:xfrm>
              <a:off x="169333" y="2032000"/>
              <a:ext cx="1625700" cy="1354800"/>
            </a:xfrm>
            <a:prstGeom prst="roundRect">
              <a:avLst>
                <a:gd name="adj" fmla="val 10000"/>
              </a:avLst>
            </a:prstGeom>
            <a:blipFill rotWithShape="1">
              <a:blip r:embed="rId4">
                <a:alphaModFix/>
              </a:blip>
              <a:stretch>
                <a:fillRect t="-9999" b="-9999"/>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90" name="Google Shape;590;p94"/>
            <p:cNvSpPr/>
            <p:nvPr/>
          </p:nvSpPr>
          <p:spPr>
            <a:xfrm>
              <a:off x="0" y="3725333"/>
              <a:ext cx="8127900" cy="1693200"/>
            </a:xfrm>
            <a:prstGeom prst="roundRect">
              <a:avLst>
                <a:gd name="adj" fmla="val 10000"/>
              </a:avLst>
            </a:prstGeom>
            <a:solidFill>
              <a:srgbClr val="031F7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91" name="Google Shape;591;p94"/>
            <p:cNvSpPr txBox="1"/>
            <p:nvPr/>
          </p:nvSpPr>
          <p:spPr>
            <a:xfrm>
              <a:off x="1794933" y="3725333"/>
              <a:ext cx="6333000" cy="1693200"/>
            </a:xfrm>
            <a:prstGeom prst="rect">
              <a:avLst/>
            </a:prstGeom>
            <a:noFill/>
            <a:ln>
              <a:noFill/>
            </a:ln>
          </p:spPr>
          <p:txBody>
            <a:bodyPr spcFirstLastPara="1" wrap="square" lIns="102875" tIns="102875" rIns="102875" bIns="102875"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GB" sz="2700" b="1" i="0" u="none" strike="noStrike" cap="none">
                  <a:solidFill>
                    <a:schemeClr val="lt1"/>
                  </a:solidFill>
                  <a:latin typeface="Arial"/>
                  <a:ea typeface="Arial"/>
                  <a:cs typeface="Arial"/>
                  <a:sym typeface="Arial"/>
                </a:rPr>
                <a:t>Impact</a:t>
              </a:r>
              <a:endParaRPr sz="1100"/>
            </a:p>
            <a:p>
              <a:pPr marL="215900" marR="0" lvl="1" indent="-215900" algn="l" rtl="0">
                <a:lnSpc>
                  <a:spcPct val="90000"/>
                </a:lnSpc>
                <a:spcBef>
                  <a:spcPts val="900"/>
                </a:spcBef>
                <a:spcAft>
                  <a:spcPts val="0"/>
                </a:spcAft>
                <a:buClr>
                  <a:schemeClr val="accent1"/>
                </a:buClr>
                <a:buSzPts val="2200"/>
                <a:buFont typeface="Arial"/>
                <a:buChar char="●"/>
              </a:pPr>
              <a:r>
                <a:rPr lang="en-GB" sz="2100" b="0" i="0" u="none" strike="noStrike" cap="none">
                  <a:solidFill>
                    <a:schemeClr val="lt1"/>
                  </a:solidFill>
                  <a:latin typeface="Arial"/>
                  <a:ea typeface="Arial"/>
                  <a:cs typeface="Arial"/>
                  <a:sym typeface="Arial"/>
                </a:rPr>
                <a:t>What is the ultimate change you expect in the long-term?</a:t>
              </a:r>
              <a:endParaRPr sz="2100" b="0" i="0" u="none" strike="noStrike" cap="none">
                <a:solidFill>
                  <a:schemeClr val="lt1"/>
                </a:solidFill>
                <a:latin typeface="Arial"/>
                <a:ea typeface="Arial"/>
                <a:cs typeface="Arial"/>
                <a:sym typeface="Arial"/>
              </a:endParaRPr>
            </a:p>
          </p:txBody>
        </p:sp>
        <p:sp>
          <p:nvSpPr>
            <p:cNvPr id="592" name="Google Shape;592;p94"/>
            <p:cNvSpPr/>
            <p:nvPr/>
          </p:nvSpPr>
          <p:spPr>
            <a:xfrm>
              <a:off x="169333" y="3894666"/>
              <a:ext cx="1625700" cy="1354800"/>
            </a:xfrm>
            <a:prstGeom prst="roundRect">
              <a:avLst>
                <a:gd name="adj" fmla="val 10000"/>
              </a:avLst>
            </a:prstGeom>
            <a:blipFill rotWithShape="1">
              <a:blip r:embed="rId5">
                <a:alphaModFix/>
              </a:blip>
              <a:stretch>
                <a:fillRect t="-9999" b="-9999"/>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593" name="Google Shape;593;p94"/>
          <p:cNvSpPr/>
          <p:nvPr/>
        </p:nvSpPr>
        <p:spPr>
          <a:xfrm>
            <a:off x="6683742" y="1074761"/>
            <a:ext cx="819300" cy="1146300"/>
          </a:xfrm>
          <a:prstGeom prst="rightBrace">
            <a:avLst>
              <a:gd name="adj1" fmla="val 8333"/>
              <a:gd name="adj2" fmla="val 51754"/>
            </a:avLst>
          </a:prstGeom>
          <a:noFill/>
          <a:ln w="57150" cap="flat" cmpd="sng">
            <a:solidFill>
              <a:schemeClr val="accent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594" name="Google Shape;594;p94"/>
          <p:cNvSpPr txBox="1"/>
          <p:nvPr/>
        </p:nvSpPr>
        <p:spPr>
          <a:xfrm>
            <a:off x="7502855" y="1207827"/>
            <a:ext cx="1494600" cy="7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2100" b="1" i="0" u="none" strike="noStrike" cap="none">
                <a:solidFill>
                  <a:schemeClr val="accent1"/>
                </a:solidFill>
                <a:latin typeface="Arial"/>
                <a:ea typeface="Arial"/>
                <a:cs typeface="Arial"/>
                <a:sym typeface="Arial"/>
              </a:rPr>
              <a:t>Sphere of Control</a:t>
            </a:r>
            <a:endParaRPr sz="1100"/>
          </a:p>
        </p:txBody>
      </p:sp>
      <p:sp>
        <p:nvSpPr>
          <p:cNvPr id="595" name="Google Shape;595;p94"/>
          <p:cNvSpPr/>
          <p:nvPr/>
        </p:nvSpPr>
        <p:spPr>
          <a:xfrm>
            <a:off x="6683741" y="2405418"/>
            <a:ext cx="819300" cy="2600400"/>
          </a:xfrm>
          <a:prstGeom prst="rightBrace">
            <a:avLst>
              <a:gd name="adj1" fmla="val 8333"/>
              <a:gd name="adj2" fmla="val 51754"/>
            </a:avLst>
          </a:prstGeom>
          <a:noFill/>
          <a:ln w="57150" cap="flat" cmpd="sng">
            <a:solidFill>
              <a:schemeClr val="accent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596" name="Google Shape;596;p94"/>
          <p:cNvSpPr txBox="1"/>
          <p:nvPr/>
        </p:nvSpPr>
        <p:spPr>
          <a:xfrm>
            <a:off x="7502855" y="3088693"/>
            <a:ext cx="1494600" cy="7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2100" b="1" i="0" u="none" strike="noStrike" cap="none">
                <a:solidFill>
                  <a:schemeClr val="accent1"/>
                </a:solidFill>
                <a:latin typeface="Arial"/>
                <a:ea typeface="Arial"/>
                <a:cs typeface="Arial"/>
                <a:sym typeface="Arial"/>
              </a:rPr>
              <a:t>Sphere of Influence</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5"/>
          <p:cNvSpPr txBox="1">
            <a:spLocks noGrp="1"/>
          </p:cNvSpPr>
          <p:nvPr>
            <p:ph type="body" idx="1"/>
          </p:nvPr>
        </p:nvSpPr>
        <p:spPr>
          <a:xfrm>
            <a:off x="4887550" y="542375"/>
            <a:ext cx="3785100" cy="4297500"/>
          </a:xfrm>
          <a:prstGeom prst="rect">
            <a:avLst/>
          </a:prstGeom>
          <a:noFill/>
          <a:ln>
            <a:noFill/>
          </a:ln>
        </p:spPr>
        <p:txBody>
          <a:bodyPr spcFirstLastPara="1" wrap="square" lIns="68575" tIns="34275" rIns="68575" bIns="34275" anchor="t" anchorCtr="0">
            <a:noAutofit/>
          </a:bodyPr>
          <a:lstStyle/>
          <a:p>
            <a:pPr marL="381000" lvl="7" indent="-330200" algn="l" rtl="0">
              <a:lnSpc>
                <a:spcPct val="115000"/>
              </a:lnSpc>
              <a:spcBef>
                <a:spcPts val="1200"/>
              </a:spcBef>
              <a:spcAft>
                <a:spcPts val="0"/>
              </a:spcAft>
              <a:buSzPts val="2000"/>
              <a:buFont typeface="Arial"/>
              <a:buChar char="•"/>
            </a:pPr>
            <a:r>
              <a:rPr lang="en-GB" sz="2000" b="1">
                <a:solidFill>
                  <a:schemeClr val="accent1"/>
                </a:solidFill>
              </a:rPr>
              <a:t>What change in the system do you expect to achieve with a Teacher Professional Development Mobile App program?</a:t>
            </a:r>
            <a:endParaRPr sz="700"/>
          </a:p>
          <a:p>
            <a:pPr marL="381000" lvl="7" indent="-330200" algn="l" rtl="0">
              <a:lnSpc>
                <a:spcPct val="115000"/>
              </a:lnSpc>
              <a:spcBef>
                <a:spcPts val="1200"/>
              </a:spcBef>
              <a:spcAft>
                <a:spcPts val="0"/>
              </a:spcAft>
              <a:buSzPts val="2000"/>
              <a:buFont typeface="Arial"/>
              <a:buChar char="•"/>
            </a:pPr>
            <a:r>
              <a:rPr lang="en-GB" sz="2000" b="1">
                <a:solidFill>
                  <a:schemeClr val="accent1"/>
                </a:solidFill>
              </a:rPr>
              <a:t>What change would you achieve by researching the program implementation? </a:t>
            </a:r>
            <a:endParaRPr sz="700"/>
          </a:p>
          <a:p>
            <a:pPr marL="0" lvl="0" indent="0" algn="l" rtl="0">
              <a:lnSpc>
                <a:spcPct val="100000"/>
              </a:lnSpc>
              <a:spcBef>
                <a:spcPts val="500"/>
              </a:spcBef>
              <a:spcAft>
                <a:spcPts val="0"/>
              </a:spcAft>
              <a:buSzPts val="2600"/>
              <a:buNone/>
            </a:pPr>
            <a:endParaRPr sz="2400"/>
          </a:p>
        </p:txBody>
      </p:sp>
      <p:sp>
        <p:nvSpPr>
          <p:cNvPr id="603" name="Google Shape;603;p9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19</a:t>
            </a:fld>
            <a:endParaRPr/>
          </a:p>
        </p:txBody>
      </p:sp>
      <p:pic>
        <p:nvPicPr>
          <p:cNvPr id="604" name="Google Shape;604;p95" descr="Help with solid fill"/>
          <p:cNvPicPr preferRelativeResize="0"/>
          <p:nvPr/>
        </p:nvPicPr>
        <p:blipFill rotWithShape="1">
          <a:blip r:embed="rId3">
            <a:alphaModFix/>
          </a:blip>
          <a:srcRect/>
          <a:stretch/>
        </p:blipFill>
        <p:spPr>
          <a:xfrm>
            <a:off x="471496" y="746389"/>
            <a:ext cx="3306169" cy="33061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2</a:t>
            </a:fld>
            <a:endParaRPr/>
          </a:p>
        </p:txBody>
      </p:sp>
      <p:sp>
        <p:nvSpPr>
          <p:cNvPr id="419" name="Google Shape;419;p78"/>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dirty="0">
                <a:latin typeface="Century Gothic" panose="020B0502020202020204" pitchFamily="34" charset="0"/>
              </a:rPr>
              <a:t>Speakers</a:t>
            </a:r>
            <a:endParaRPr dirty="0">
              <a:latin typeface="Century Gothic" panose="020B0502020202020204" pitchFamily="34" charset="0"/>
            </a:endParaRPr>
          </a:p>
        </p:txBody>
      </p:sp>
      <p:grpSp>
        <p:nvGrpSpPr>
          <p:cNvPr id="6" name="Group 5">
            <a:extLst>
              <a:ext uri="{FF2B5EF4-FFF2-40B4-BE49-F238E27FC236}">
                <a16:creationId xmlns:a16="http://schemas.microsoft.com/office/drawing/2014/main" id="{2955C9B3-2B9A-89B1-371B-9E8CAD7CDAA2}"/>
              </a:ext>
            </a:extLst>
          </p:cNvPr>
          <p:cNvGrpSpPr/>
          <p:nvPr/>
        </p:nvGrpSpPr>
        <p:grpSpPr>
          <a:xfrm>
            <a:off x="833357" y="1528778"/>
            <a:ext cx="2038755" cy="2812797"/>
            <a:chOff x="1059215" y="1560575"/>
            <a:chExt cx="2180401" cy="2961691"/>
          </a:xfrm>
        </p:grpSpPr>
        <p:pic>
          <p:nvPicPr>
            <p:cNvPr id="1026" name="Picture 2">
              <a:extLst>
                <a:ext uri="{FF2B5EF4-FFF2-40B4-BE49-F238E27FC236}">
                  <a16:creationId xmlns:a16="http://schemas.microsoft.com/office/drawing/2014/main" id="{D96A73B1-296C-486A-0AA0-DE6C85067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242" y="1560575"/>
              <a:ext cx="1798671" cy="22519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13491E-3F10-C4D0-8BEC-7065618E8FCD}"/>
                </a:ext>
              </a:extLst>
            </p:cNvPr>
            <p:cNvSpPr txBox="1"/>
            <p:nvPr/>
          </p:nvSpPr>
          <p:spPr>
            <a:xfrm>
              <a:off x="1059215" y="4036163"/>
              <a:ext cx="2180401" cy="486103"/>
            </a:xfrm>
            <a:prstGeom prst="rect">
              <a:avLst/>
            </a:prstGeom>
            <a:noFill/>
          </p:spPr>
          <p:txBody>
            <a:bodyPr wrap="square">
              <a:spAutoFit/>
            </a:bodyPr>
            <a:lstStyle/>
            <a:p>
              <a:pPr algn="ctr"/>
              <a:r>
                <a:rPr lang="en-GB" sz="1200" b="1" i="0" dirty="0">
                  <a:solidFill>
                    <a:schemeClr val="accent1"/>
                  </a:solidFill>
                  <a:effectLst/>
                  <a:latin typeface="Century Gothic" panose="020B0502020202020204" pitchFamily="34" charset="0"/>
                </a:rPr>
                <a:t>Amy</a:t>
              </a:r>
              <a:r>
                <a:rPr lang="en-GB" sz="1200" b="0" i="0" dirty="0">
                  <a:solidFill>
                    <a:schemeClr val="accent1"/>
                  </a:solidFill>
                  <a:effectLst/>
                  <a:latin typeface="Century Gothic" panose="020B0502020202020204" pitchFamily="34" charset="0"/>
                </a:rPr>
                <a:t> </a:t>
              </a:r>
              <a:r>
                <a:rPr lang="en-GB" sz="1200" b="1" i="0" dirty="0">
                  <a:solidFill>
                    <a:schemeClr val="accent1"/>
                  </a:solidFill>
                  <a:effectLst/>
                  <a:latin typeface="Century Gothic" panose="020B0502020202020204" pitchFamily="34" charset="0"/>
                </a:rPr>
                <a:t>Crompton</a:t>
              </a:r>
              <a:endParaRPr lang="en-GB" sz="1200" dirty="0">
                <a:solidFill>
                  <a:schemeClr val="accent1"/>
                </a:solidFill>
                <a:latin typeface="Century Gothic" panose="020B0502020202020204" pitchFamily="34" charset="0"/>
              </a:endParaRPr>
            </a:p>
            <a:p>
              <a:pPr algn="ctr"/>
              <a:r>
                <a:rPr lang="en-GB" sz="1200" b="0" i="0" dirty="0">
                  <a:solidFill>
                    <a:schemeClr val="accent1"/>
                  </a:solidFill>
                  <a:effectLst/>
                  <a:latin typeface="Century Gothic" panose="020B0502020202020204" pitchFamily="34" charset="0"/>
                </a:rPr>
                <a:t>KIX EAP Knowledge Lead</a:t>
              </a:r>
              <a:endParaRPr lang="en-CH" sz="1200" dirty="0">
                <a:solidFill>
                  <a:schemeClr val="accent1"/>
                </a:solidFill>
                <a:latin typeface="Century Gothic" panose="020B0502020202020204" pitchFamily="34" charset="0"/>
              </a:endParaRPr>
            </a:p>
          </p:txBody>
        </p:sp>
      </p:grpSp>
      <p:grpSp>
        <p:nvGrpSpPr>
          <p:cNvPr id="7" name="Group 6">
            <a:extLst>
              <a:ext uri="{FF2B5EF4-FFF2-40B4-BE49-F238E27FC236}">
                <a16:creationId xmlns:a16="http://schemas.microsoft.com/office/drawing/2014/main" id="{D38CB287-6ED2-73B5-2A46-8FBF2A9D7543}"/>
              </a:ext>
            </a:extLst>
          </p:cNvPr>
          <p:cNvGrpSpPr/>
          <p:nvPr/>
        </p:nvGrpSpPr>
        <p:grpSpPr>
          <a:xfrm>
            <a:off x="3302283" y="1529697"/>
            <a:ext cx="2176239" cy="2811878"/>
            <a:chOff x="3428350" y="1561544"/>
            <a:chExt cx="2327437" cy="2960723"/>
          </a:xfrm>
        </p:grpSpPr>
        <p:pic>
          <p:nvPicPr>
            <p:cNvPr id="1028" name="Picture 4">
              <a:extLst>
                <a:ext uri="{FF2B5EF4-FFF2-40B4-BE49-F238E27FC236}">
                  <a16:creationId xmlns:a16="http://schemas.microsoft.com/office/drawing/2014/main" id="{814A00D0-22D9-C95E-DF6F-B700BB57C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505" y="1561544"/>
              <a:ext cx="1797125" cy="225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D21D2-27CE-21E8-C70F-A3B78B79AAE1}"/>
                </a:ext>
              </a:extLst>
            </p:cNvPr>
            <p:cNvSpPr txBox="1"/>
            <p:nvPr/>
          </p:nvSpPr>
          <p:spPr>
            <a:xfrm>
              <a:off x="3428350" y="4036164"/>
              <a:ext cx="2327437" cy="486103"/>
            </a:xfrm>
            <a:prstGeom prst="rect">
              <a:avLst/>
            </a:prstGeom>
            <a:noFill/>
          </p:spPr>
          <p:txBody>
            <a:bodyPr wrap="square">
              <a:spAutoFit/>
            </a:bodyPr>
            <a:lstStyle/>
            <a:p>
              <a:pPr algn="ctr"/>
              <a:r>
                <a:rPr lang="en-GB" sz="1200" b="1" i="0" dirty="0" err="1">
                  <a:solidFill>
                    <a:schemeClr val="accent1"/>
                  </a:solidFill>
                  <a:effectLst/>
                  <a:latin typeface="Century Gothic" panose="020B0502020202020204" pitchFamily="34" charset="0"/>
                </a:rPr>
                <a:t>Rasha</a:t>
              </a:r>
              <a:r>
                <a:rPr lang="en-GB" sz="1200" b="1" i="0" dirty="0">
                  <a:solidFill>
                    <a:schemeClr val="accent1"/>
                  </a:solidFill>
                  <a:effectLst/>
                  <a:latin typeface="Century Gothic" panose="020B0502020202020204" pitchFamily="34" charset="0"/>
                </a:rPr>
                <a:t> Sharaf</a:t>
              </a:r>
              <a:endParaRPr lang="en-GB" sz="1200" dirty="0">
                <a:solidFill>
                  <a:schemeClr val="accent1"/>
                </a:solidFill>
                <a:latin typeface="Century Gothic" panose="020B0502020202020204" pitchFamily="34" charset="0"/>
              </a:endParaRPr>
            </a:p>
            <a:p>
              <a:pPr algn="ctr"/>
              <a:r>
                <a:rPr lang="en-GB" sz="1200" b="0" i="0" dirty="0">
                  <a:solidFill>
                    <a:schemeClr val="accent1"/>
                  </a:solidFill>
                  <a:effectLst/>
                  <a:latin typeface="Century Gothic" panose="020B0502020202020204" pitchFamily="34" charset="0"/>
                </a:rPr>
                <a:t>KIX EAP Knowledge Lead</a:t>
              </a:r>
              <a:endParaRPr lang="en-CH" sz="1200" dirty="0">
                <a:solidFill>
                  <a:schemeClr val="accent1"/>
                </a:solidFill>
                <a:latin typeface="Century Gothic" panose="020B0502020202020204" pitchFamily="34" charset="0"/>
              </a:endParaRPr>
            </a:p>
          </p:txBody>
        </p:sp>
      </p:grpSp>
      <p:grpSp>
        <p:nvGrpSpPr>
          <p:cNvPr id="8" name="Group 7">
            <a:extLst>
              <a:ext uri="{FF2B5EF4-FFF2-40B4-BE49-F238E27FC236}">
                <a16:creationId xmlns:a16="http://schemas.microsoft.com/office/drawing/2014/main" id="{5A5ADB6A-4A67-5620-DC6C-79D89803E68A}"/>
              </a:ext>
            </a:extLst>
          </p:cNvPr>
          <p:cNvGrpSpPr/>
          <p:nvPr/>
        </p:nvGrpSpPr>
        <p:grpSpPr>
          <a:xfrm>
            <a:off x="5747652" y="1529697"/>
            <a:ext cx="2396490" cy="2788669"/>
            <a:chOff x="5973510" y="1561543"/>
            <a:chExt cx="2562990" cy="2936285"/>
          </a:xfrm>
        </p:grpSpPr>
        <p:pic>
          <p:nvPicPr>
            <p:cNvPr id="1030" name="Picture 6">
              <a:extLst>
                <a:ext uri="{FF2B5EF4-FFF2-40B4-BE49-F238E27FC236}">
                  <a16:creationId xmlns:a16="http://schemas.microsoft.com/office/drawing/2014/main" id="{36A4A906-8908-1CD8-B7AD-26B7BF0B7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443" y="1561543"/>
              <a:ext cx="1797125" cy="225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3334F2-906C-91DA-6EDC-33D0AD9F5FA5}"/>
                </a:ext>
              </a:extLst>
            </p:cNvPr>
            <p:cNvSpPr txBox="1"/>
            <p:nvPr/>
          </p:nvSpPr>
          <p:spPr>
            <a:xfrm>
              <a:off x="5973510" y="4036163"/>
              <a:ext cx="2562990" cy="461665"/>
            </a:xfrm>
            <a:prstGeom prst="rect">
              <a:avLst/>
            </a:prstGeom>
            <a:noFill/>
          </p:spPr>
          <p:txBody>
            <a:bodyPr wrap="square">
              <a:spAutoFit/>
            </a:bodyPr>
            <a:lstStyle/>
            <a:p>
              <a:pPr algn="ctr"/>
              <a:r>
                <a:rPr lang="en-GB" sz="1200" b="1" i="0" dirty="0" err="1">
                  <a:solidFill>
                    <a:schemeClr val="accent1"/>
                  </a:solidFill>
                  <a:effectLst/>
                  <a:latin typeface="Century Gothic" panose="020B0502020202020204" pitchFamily="34" charset="0"/>
                </a:rPr>
                <a:t>Arushi</a:t>
              </a:r>
              <a:r>
                <a:rPr lang="en-GB" sz="1200" b="1" i="0" dirty="0">
                  <a:solidFill>
                    <a:schemeClr val="accent1"/>
                  </a:solidFill>
                  <a:effectLst/>
                  <a:latin typeface="Century Gothic" panose="020B0502020202020204" pitchFamily="34" charset="0"/>
                </a:rPr>
                <a:t> </a:t>
              </a:r>
              <a:r>
                <a:rPr lang="en-GB" sz="1200" b="1" i="0" dirty="0" err="1">
                  <a:solidFill>
                    <a:schemeClr val="accent1"/>
                  </a:solidFill>
                  <a:effectLst/>
                  <a:latin typeface="Century Gothic" panose="020B0502020202020204" pitchFamily="34" charset="0"/>
                </a:rPr>
                <a:t>Terway</a:t>
              </a:r>
              <a:endParaRPr lang="en-GB" sz="1200" dirty="0">
                <a:solidFill>
                  <a:schemeClr val="accent1"/>
                </a:solidFill>
                <a:latin typeface="Century Gothic" panose="020B0502020202020204" pitchFamily="34" charset="0"/>
              </a:endParaRPr>
            </a:p>
            <a:p>
              <a:pPr algn="ctr"/>
              <a:r>
                <a:rPr lang="en-GB" sz="1200" b="0" i="0" dirty="0">
                  <a:solidFill>
                    <a:schemeClr val="accent1"/>
                  </a:solidFill>
                  <a:effectLst/>
                  <a:latin typeface="Century Gothic" panose="020B0502020202020204" pitchFamily="34" charset="0"/>
                </a:rPr>
                <a:t>KIX EAP Senior Technical Advisor</a:t>
              </a:r>
              <a:endParaRPr lang="en-CH" sz="1200" dirty="0">
                <a:solidFill>
                  <a:schemeClr val="accent1"/>
                </a:solidFill>
                <a:latin typeface="Century Gothic" panose="020B050202020202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6"/>
          <p:cNvSpPr txBox="1">
            <a:spLocks noGrp="1"/>
          </p:cNvSpPr>
          <p:nvPr>
            <p:ph type="title"/>
          </p:nvPr>
        </p:nvSpPr>
        <p:spPr>
          <a:xfrm>
            <a:off x="542375" y="137675"/>
            <a:ext cx="79923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3000"/>
              <a:buNone/>
            </a:pPr>
            <a:r>
              <a:rPr lang="en-GB">
                <a:latin typeface="Century Gothic"/>
                <a:ea typeface="Century Gothic"/>
                <a:cs typeface="Century Gothic"/>
                <a:sym typeface="Century Gothic"/>
              </a:rPr>
              <a:t>Theory of Change (example)</a:t>
            </a:r>
            <a:endParaRPr>
              <a:latin typeface="Century Gothic"/>
              <a:ea typeface="Century Gothic"/>
              <a:cs typeface="Century Gothic"/>
              <a:sym typeface="Century Gothic"/>
            </a:endParaRPr>
          </a:p>
        </p:txBody>
      </p:sp>
      <p:sp>
        <p:nvSpPr>
          <p:cNvPr id="611" name="Google Shape;611;p9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20</a:t>
            </a:fld>
            <a:endParaRPr/>
          </a:p>
        </p:txBody>
      </p:sp>
      <p:grpSp>
        <p:nvGrpSpPr>
          <p:cNvPr id="612" name="Google Shape;612;p96"/>
          <p:cNvGrpSpPr/>
          <p:nvPr/>
        </p:nvGrpSpPr>
        <p:grpSpPr>
          <a:xfrm>
            <a:off x="39269" y="1108525"/>
            <a:ext cx="8886254" cy="3389475"/>
            <a:chOff x="6602" y="1111903"/>
            <a:chExt cx="11848339" cy="4519300"/>
          </a:xfrm>
        </p:grpSpPr>
        <p:sp>
          <p:nvSpPr>
            <p:cNvPr id="613" name="Google Shape;613;p96"/>
            <p:cNvSpPr/>
            <p:nvPr/>
          </p:nvSpPr>
          <p:spPr>
            <a:xfrm>
              <a:off x="6602" y="1112297"/>
              <a:ext cx="2305200" cy="2766000"/>
            </a:xfrm>
            <a:prstGeom prst="roundRect">
              <a:avLst>
                <a:gd name="adj" fmla="val 5000"/>
              </a:avLst>
            </a:prstGeom>
            <a:solidFill>
              <a:schemeClr val="accent5"/>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4" name="Google Shape;614;p96"/>
            <p:cNvSpPr txBox="1"/>
            <p:nvPr/>
          </p:nvSpPr>
          <p:spPr>
            <a:xfrm rot="-5400000">
              <a:off x="-793340" y="2128603"/>
              <a:ext cx="1981500" cy="381600"/>
            </a:xfrm>
            <a:prstGeom prst="rect">
              <a:avLst/>
            </a:prstGeom>
            <a:noFill/>
            <a:ln>
              <a:noFill/>
            </a:ln>
          </p:spPr>
          <p:txBody>
            <a:bodyPr spcFirstLastPara="1" wrap="square" lIns="0" tIns="72000" rIns="93350" bIns="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1" i="0" u="none" strike="noStrike" cap="none">
                  <a:solidFill>
                    <a:schemeClr val="lt1"/>
                  </a:solidFill>
                  <a:latin typeface="Arial"/>
                  <a:ea typeface="Arial"/>
                  <a:cs typeface="Arial"/>
                  <a:sym typeface="Arial"/>
                </a:rPr>
                <a:t>Input</a:t>
              </a:r>
              <a:endParaRPr sz="1100"/>
            </a:p>
          </p:txBody>
        </p:sp>
        <p:sp>
          <p:nvSpPr>
            <p:cNvPr id="615" name="Google Shape;615;p96"/>
            <p:cNvSpPr/>
            <p:nvPr/>
          </p:nvSpPr>
          <p:spPr>
            <a:xfrm>
              <a:off x="467623" y="1112297"/>
              <a:ext cx="1717200" cy="2766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6" name="Google Shape;616;p96"/>
            <p:cNvSpPr txBox="1"/>
            <p:nvPr/>
          </p:nvSpPr>
          <p:spPr>
            <a:xfrm>
              <a:off x="589110" y="1270503"/>
              <a:ext cx="1595700" cy="2607600"/>
            </a:xfrm>
            <a:prstGeom prst="rect">
              <a:avLst/>
            </a:prstGeom>
            <a:noFill/>
            <a:ln>
              <a:noFill/>
            </a:ln>
          </p:spPr>
          <p:txBody>
            <a:bodyPr spcFirstLastPara="1" wrap="square" lIns="0" tIns="4115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What resources do you need?</a:t>
              </a:r>
              <a:endParaRPr sz="11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Eg. Funds, Mobile phones, App Developers, Staff etc. </a:t>
              </a:r>
              <a:endParaRPr sz="1100"/>
            </a:p>
          </p:txBody>
        </p:sp>
        <p:sp>
          <p:nvSpPr>
            <p:cNvPr id="617" name="Google Shape;617;p96"/>
            <p:cNvSpPr/>
            <p:nvPr/>
          </p:nvSpPr>
          <p:spPr>
            <a:xfrm>
              <a:off x="2392387" y="1112297"/>
              <a:ext cx="2305200" cy="4518900"/>
            </a:xfrm>
            <a:prstGeom prst="roundRect">
              <a:avLst>
                <a:gd name="adj" fmla="val 5000"/>
              </a:avLst>
            </a:prstGeom>
            <a:solidFill>
              <a:schemeClr val="accent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8" name="Google Shape;618;p96"/>
            <p:cNvSpPr txBox="1"/>
            <p:nvPr/>
          </p:nvSpPr>
          <p:spPr>
            <a:xfrm rot="-5400000">
              <a:off x="1381977" y="2122303"/>
              <a:ext cx="2415000" cy="394200"/>
            </a:xfrm>
            <a:prstGeom prst="rect">
              <a:avLst/>
            </a:prstGeom>
            <a:noFill/>
            <a:ln>
              <a:noFill/>
            </a:ln>
          </p:spPr>
          <p:txBody>
            <a:bodyPr spcFirstLastPara="1" wrap="square" lIns="0" tIns="72000" rIns="93350" bIns="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1" i="0" u="none" strike="noStrike" cap="none">
                  <a:solidFill>
                    <a:schemeClr val="lt1"/>
                  </a:solidFill>
                  <a:latin typeface="Arial"/>
                  <a:ea typeface="Arial"/>
                  <a:cs typeface="Arial"/>
                  <a:sym typeface="Arial"/>
                </a:rPr>
                <a:t>Activities</a:t>
              </a:r>
              <a:endParaRPr sz="1100"/>
            </a:p>
          </p:txBody>
        </p:sp>
        <p:sp>
          <p:nvSpPr>
            <p:cNvPr id="619" name="Google Shape;619;p96"/>
            <p:cNvSpPr/>
            <p:nvPr/>
          </p:nvSpPr>
          <p:spPr>
            <a:xfrm rot="5400000">
              <a:off x="2200564" y="3311808"/>
              <a:ext cx="406696" cy="345765"/>
            </a:xfrm>
            <a:prstGeom prst="flowChartExtract">
              <a:avLst/>
            </a:prstGeom>
            <a:solidFill>
              <a:schemeClr val="lt2"/>
            </a:solidFill>
            <a:ln w="25400" cap="flat" cmpd="sng">
              <a:solidFill>
                <a:srgbClr val="031F7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0" name="Google Shape;620;p96"/>
            <p:cNvSpPr/>
            <p:nvPr/>
          </p:nvSpPr>
          <p:spPr>
            <a:xfrm>
              <a:off x="2853408" y="1112297"/>
              <a:ext cx="1717200" cy="45189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1" name="Google Shape;621;p96"/>
            <p:cNvSpPr txBox="1"/>
            <p:nvPr/>
          </p:nvSpPr>
          <p:spPr>
            <a:xfrm>
              <a:off x="2974743" y="1261703"/>
              <a:ext cx="1595700" cy="4369500"/>
            </a:xfrm>
            <a:prstGeom prst="rect">
              <a:avLst/>
            </a:prstGeom>
            <a:noFill/>
            <a:ln>
              <a:noFill/>
            </a:ln>
          </p:spPr>
          <p:txBody>
            <a:bodyPr spcFirstLastPara="1" wrap="square" lIns="0" tIns="4115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Develop a teacher professional development App</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Workshop for teacher educators</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Training sessions for teachers</a:t>
              </a:r>
              <a:endParaRPr sz="1000"/>
            </a:p>
            <a:p>
              <a:pPr marL="0" marR="0" lvl="0" indent="0" algn="l" rtl="0">
                <a:lnSpc>
                  <a:spcPct val="90000"/>
                </a:lnSpc>
                <a:spcBef>
                  <a:spcPts val="400"/>
                </a:spcBef>
                <a:spcAft>
                  <a:spcPts val="0"/>
                </a:spcAft>
                <a:buClr>
                  <a:srgbClr val="000000"/>
                </a:buClr>
                <a:buSzPts val="1200"/>
                <a:buFont typeface="Arial"/>
                <a:buNone/>
              </a:pPr>
              <a:endParaRPr sz="11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Pre-test of teacher skills</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Post-test of teacher skills</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Interviews or focus groups with teachers</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Interviews with head teachers, students, parent</a:t>
              </a:r>
              <a:r>
                <a:rPr lang="en-GB" sz="700" b="0" i="0" u="none" strike="noStrike" cap="none">
                  <a:solidFill>
                    <a:schemeClr val="lt1"/>
                  </a:solidFill>
                  <a:latin typeface="Arial"/>
                  <a:ea typeface="Arial"/>
                  <a:cs typeface="Arial"/>
                  <a:sym typeface="Arial"/>
                </a:rPr>
                <a:t>s</a:t>
              </a:r>
              <a:endParaRPr sz="1000"/>
            </a:p>
          </p:txBody>
        </p:sp>
        <p:sp>
          <p:nvSpPr>
            <p:cNvPr id="622" name="Google Shape;622;p96"/>
            <p:cNvSpPr/>
            <p:nvPr/>
          </p:nvSpPr>
          <p:spPr>
            <a:xfrm>
              <a:off x="4778171" y="1112297"/>
              <a:ext cx="2305200" cy="4207500"/>
            </a:xfrm>
            <a:prstGeom prst="roundRect">
              <a:avLst>
                <a:gd name="adj" fmla="val 5000"/>
              </a:avLst>
            </a:prstGeom>
            <a:solidFill>
              <a:schemeClr val="accent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3" name="Google Shape;623;p96"/>
            <p:cNvSpPr txBox="1"/>
            <p:nvPr/>
          </p:nvSpPr>
          <p:spPr>
            <a:xfrm rot="-5400000">
              <a:off x="3848777" y="2088853"/>
              <a:ext cx="2319900" cy="461100"/>
            </a:xfrm>
            <a:prstGeom prst="rect">
              <a:avLst/>
            </a:prstGeom>
            <a:noFill/>
            <a:ln>
              <a:noFill/>
            </a:ln>
          </p:spPr>
          <p:txBody>
            <a:bodyPr spcFirstLastPara="1" wrap="square" lIns="0" tIns="72000" rIns="93350" bIns="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1" i="0" u="none" strike="noStrike" cap="none">
                  <a:solidFill>
                    <a:schemeClr val="lt1"/>
                  </a:solidFill>
                  <a:latin typeface="Arial"/>
                  <a:ea typeface="Arial"/>
                  <a:cs typeface="Arial"/>
                  <a:sym typeface="Arial"/>
                </a:rPr>
                <a:t>Outputs</a:t>
              </a:r>
              <a:endParaRPr sz="1100"/>
            </a:p>
          </p:txBody>
        </p:sp>
        <p:sp>
          <p:nvSpPr>
            <p:cNvPr id="624" name="Google Shape;624;p96"/>
            <p:cNvSpPr/>
            <p:nvPr/>
          </p:nvSpPr>
          <p:spPr>
            <a:xfrm rot="5400000">
              <a:off x="4586349" y="3311808"/>
              <a:ext cx="406696" cy="345765"/>
            </a:xfrm>
            <a:prstGeom prst="flowChartExtract">
              <a:avLst/>
            </a:prstGeom>
            <a:solidFill>
              <a:schemeClr val="lt2"/>
            </a:solidFill>
            <a:ln w="25400" cap="flat" cmpd="sng">
              <a:solidFill>
                <a:srgbClr val="031F7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5" name="Google Shape;625;p96"/>
            <p:cNvSpPr/>
            <p:nvPr/>
          </p:nvSpPr>
          <p:spPr>
            <a:xfrm>
              <a:off x="5239193" y="1112297"/>
              <a:ext cx="1717200" cy="4207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6" name="Google Shape;626;p96"/>
            <p:cNvSpPr txBox="1"/>
            <p:nvPr/>
          </p:nvSpPr>
          <p:spPr>
            <a:xfrm>
              <a:off x="5391310" y="1261703"/>
              <a:ext cx="1565100" cy="4058100"/>
            </a:xfrm>
            <a:prstGeom prst="rect">
              <a:avLst/>
            </a:prstGeom>
            <a:noFill/>
            <a:ln>
              <a:noFill/>
            </a:ln>
          </p:spPr>
          <p:txBody>
            <a:bodyPr spcFirstLastPara="1" wrap="square" lIns="0" tIns="4115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TPD app developed</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X number of teacher educator attend workshop</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X number of teachers attend training</a:t>
              </a:r>
              <a:endParaRPr sz="1000"/>
            </a:p>
            <a:p>
              <a:pPr marL="0" marR="0" lvl="0" indent="0" algn="l" rtl="0">
                <a:lnSpc>
                  <a:spcPct val="90000"/>
                </a:lnSpc>
                <a:spcBef>
                  <a:spcPts val="400"/>
                </a:spcBef>
                <a:spcAft>
                  <a:spcPts val="0"/>
                </a:spcAft>
                <a:buClr>
                  <a:srgbClr val="000000"/>
                </a:buClr>
                <a:buSzPts val="1200"/>
                <a:buFont typeface="Arial"/>
                <a:buNone/>
              </a:pPr>
              <a:endParaRPr sz="11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Teacher professional development improvement analysis research report</a:t>
              </a:r>
              <a:endParaRPr sz="1000"/>
            </a:p>
          </p:txBody>
        </p:sp>
        <p:sp>
          <p:nvSpPr>
            <p:cNvPr id="627" name="Google Shape;627;p96"/>
            <p:cNvSpPr/>
            <p:nvPr/>
          </p:nvSpPr>
          <p:spPr>
            <a:xfrm>
              <a:off x="7163956" y="1112297"/>
              <a:ext cx="2305200" cy="4058100"/>
            </a:xfrm>
            <a:prstGeom prst="roundRect">
              <a:avLst>
                <a:gd name="adj" fmla="val 5000"/>
              </a:avLst>
            </a:prstGeom>
            <a:solidFill>
              <a:srgbClr val="031F7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8" name="Google Shape;628;p96"/>
            <p:cNvSpPr txBox="1"/>
            <p:nvPr/>
          </p:nvSpPr>
          <p:spPr>
            <a:xfrm rot="-5400000">
              <a:off x="6255543" y="2088853"/>
              <a:ext cx="2277900" cy="461100"/>
            </a:xfrm>
            <a:prstGeom prst="rect">
              <a:avLst/>
            </a:prstGeom>
            <a:noFill/>
            <a:ln>
              <a:noFill/>
            </a:ln>
          </p:spPr>
          <p:txBody>
            <a:bodyPr spcFirstLastPara="1" wrap="square" lIns="0" tIns="72000" rIns="93350" bIns="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1" i="0" u="none" strike="noStrike" cap="none">
                  <a:solidFill>
                    <a:schemeClr val="lt1"/>
                  </a:solidFill>
                  <a:latin typeface="Arial"/>
                  <a:ea typeface="Arial"/>
                  <a:cs typeface="Arial"/>
                  <a:sym typeface="Arial"/>
                </a:rPr>
                <a:t>Outcome</a:t>
              </a:r>
              <a:endParaRPr sz="1100"/>
            </a:p>
          </p:txBody>
        </p:sp>
        <p:sp>
          <p:nvSpPr>
            <p:cNvPr id="629" name="Google Shape;629;p96"/>
            <p:cNvSpPr/>
            <p:nvPr/>
          </p:nvSpPr>
          <p:spPr>
            <a:xfrm rot="5400000">
              <a:off x="6972134" y="3311808"/>
              <a:ext cx="406696" cy="345765"/>
            </a:xfrm>
            <a:prstGeom prst="flowChartExtract">
              <a:avLst/>
            </a:prstGeom>
            <a:solidFill>
              <a:schemeClr val="lt2"/>
            </a:solidFill>
            <a:ln w="25400" cap="flat" cmpd="sng">
              <a:solidFill>
                <a:srgbClr val="031F7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0" name="Google Shape;630;p96"/>
            <p:cNvSpPr/>
            <p:nvPr/>
          </p:nvSpPr>
          <p:spPr>
            <a:xfrm>
              <a:off x="7624977" y="1112297"/>
              <a:ext cx="1717200" cy="4058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1" name="Google Shape;631;p96"/>
            <p:cNvSpPr txBox="1"/>
            <p:nvPr/>
          </p:nvSpPr>
          <p:spPr>
            <a:xfrm>
              <a:off x="7777076" y="1261703"/>
              <a:ext cx="1565100" cy="3908700"/>
            </a:xfrm>
            <a:prstGeom prst="rect">
              <a:avLst/>
            </a:prstGeom>
            <a:noFill/>
            <a:ln>
              <a:noFill/>
            </a:ln>
          </p:spPr>
          <p:txBody>
            <a:bodyPr spcFirstLastPara="1" wrap="square" lIns="0" tIns="4115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Teachers use the TPD App regularly </a:t>
              </a:r>
              <a:endParaRPr sz="1000"/>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Improvement in teacher skills</a:t>
              </a:r>
              <a:endParaRPr sz="1000"/>
            </a:p>
            <a:p>
              <a:pPr marL="0" marR="0" lvl="0" indent="0" algn="l" rtl="0">
                <a:lnSpc>
                  <a:spcPct val="90000"/>
                </a:lnSpc>
                <a:spcBef>
                  <a:spcPts val="400"/>
                </a:spcBef>
                <a:spcAft>
                  <a:spcPts val="0"/>
                </a:spcAft>
                <a:buClr>
                  <a:srgbClr val="000000"/>
                </a:buClr>
                <a:buSzPts val="1200"/>
                <a:buFont typeface="Arial"/>
                <a:buNone/>
              </a:pPr>
              <a:endParaRPr sz="11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Improved awareness of how mobile phone apps can be used for Teacher Professional Development in the country.</a:t>
              </a:r>
              <a:endParaRPr sz="1000"/>
            </a:p>
          </p:txBody>
        </p:sp>
        <p:sp>
          <p:nvSpPr>
            <p:cNvPr id="632" name="Google Shape;632;p96"/>
            <p:cNvSpPr/>
            <p:nvPr/>
          </p:nvSpPr>
          <p:spPr>
            <a:xfrm>
              <a:off x="9549741" y="1112297"/>
              <a:ext cx="2305200" cy="3831900"/>
            </a:xfrm>
            <a:prstGeom prst="roundRect">
              <a:avLst>
                <a:gd name="adj" fmla="val 5000"/>
              </a:avLst>
            </a:prstGeom>
            <a:solidFill>
              <a:srgbClr val="031F7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3" name="Google Shape;633;p96"/>
            <p:cNvSpPr txBox="1"/>
            <p:nvPr/>
          </p:nvSpPr>
          <p:spPr>
            <a:xfrm rot="-5400000">
              <a:off x="8636093" y="2088853"/>
              <a:ext cx="2288400" cy="461100"/>
            </a:xfrm>
            <a:prstGeom prst="rect">
              <a:avLst/>
            </a:prstGeom>
            <a:noFill/>
            <a:ln>
              <a:noFill/>
            </a:ln>
          </p:spPr>
          <p:txBody>
            <a:bodyPr spcFirstLastPara="1" wrap="square" lIns="0" tIns="72000" rIns="93350" bIns="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1" i="0" u="none" strike="noStrike" cap="none">
                  <a:solidFill>
                    <a:schemeClr val="lt1"/>
                  </a:solidFill>
                  <a:latin typeface="Arial"/>
                  <a:ea typeface="Arial"/>
                  <a:cs typeface="Arial"/>
                  <a:sym typeface="Arial"/>
                </a:rPr>
                <a:t>Impact</a:t>
              </a:r>
              <a:endParaRPr sz="1100"/>
            </a:p>
          </p:txBody>
        </p:sp>
        <p:sp>
          <p:nvSpPr>
            <p:cNvPr id="634" name="Google Shape;634;p96"/>
            <p:cNvSpPr/>
            <p:nvPr/>
          </p:nvSpPr>
          <p:spPr>
            <a:xfrm rot="5400000">
              <a:off x="9357918" y="3311808"/>
              <a:ext cx="406696" cy="345765"/>
            </a:xfrm>
            <a:prstGeom prst="flowChartExtract">
              <a:avLst/>
            </a:prstGeom>
            <a:solidFill>
              <a:schemeClr val="lt2"/>
            </a:solidFill>
            <a:ln w="25400" cap="flat" cmpd="sng">
              <a:solidFill>
                <a:srgbClr val="031F7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5" name="Google Shape;635;p96"/>
            <p:cNvSpPr/>
            <p:nvPr/>
          </p:nvSpPr>
          <p:spPr>
            <a:xfrm>
              <a:off x="10010762" y="1112297"/>
              <a:ext cx="1717200" cy="38319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6" name="Google Shape;636;p96"/>
            <p:cNvSpPr txBox="1"/>
            <p:nvPr/>
          </p:nvSpPr>
          <p:spPr>
            <a:xfrm>
              <a:off x="10162910" y="1261703"/>
              <a:ext cx="1565100" cy="3682500"/>
            </a:xfrm>
            <a:prstGeom prst="rect">
              <a:avLst/>
            </a:prstGeom>
            <a:noFill/>
            <a:ln>
              <a:noFill/>
            </a:ln>
          </p:spPr>
          <p:txBody>
            <a:bodyPr spcFirstLastPara="1" wrap="square" lIns="0" tIns="4115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Scaling-up of the TPD App to more teachers</a:t>
              </a:r>
              <a:endParaRPr sz="1000"/>
            </a:p>
            <a:p>
              <a:pPr marL="0" marR="0" lvl="0" indent="0" algn="l" rtl="0">
                <a:lnSpc>
                  <a:spcPct val="90000"/>
                </a:lnSpc>
                <a:spcBef>
                  <a:spcPts val="400"/>
                </a:spcBef>
                <a:spcAft>
                  <a:spcPts val="0"/>
                </a:spcAft>
                <a:buClr>
                  <a:srgbClr val="000000"/>
                </a:buClr>
                <a:buSzPts val="1200"/>
                <a:buFont typeface="Arial"/>
                <a:buNone/>
              </a:pPr>
              <a:endParaRPr sz="11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rgbClr val="000000"/>
                </a:buClr>
                <a:buSzPts val="1200"/>
                <a:buFont typeface="Arial"/>
                <a:buNone/>
              </a:pPr>
              <a:endParaRPr sz="11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rgbClr val="000000"/>
                </a:buClr>
                <a:buSzPts val="1200"/>
                <a:buFont typeface="Arial"/>
                <a:buNone/>
              </a:pPr>
              <a:r>
                <a:rPr lang="en-GB" sz="1100" b="0" i="0" u="none" strike="noStrike" cap="none">
                  <a:solidFill>
                    <a:schemeClr val="lt1"/>
                  </a:solidFill>
                  <a:latin typeface="Arial"/>
                  <a:ea typeface="Arial"/>
                  <a:cs typeface="Arial"/>
                  <a:sym typeface="Arial"/>
                </a:rPr>
                <a:t>Findings incorporated in national Teacher Professional Development policy</a:t>
              </a:r>
              <a:endParaRPr sz="1000"/>
            </a:p>
          </p:txBody>
        </p:sp>
      </p:grpSp>
      <p:sp>
        <p:nvSpPr>
          <p:cNvPr id="637" name="Google Shape;637;p96"/>
          <p:cNvSpPr/>
          <p:nvPr/>
        </p:nvSpPr>
        <p:spPr>
          <a:xfrm rot="5400000">
            <a:off x="2254721" y="2163555"/>
            <a:ext cx="530700" cy="4795800"/>
          </a:xfrm>
          <a:prstGeom prst="rightBrace">
            <a:avLst>
              <a:gd name="adj1" fmla="val 8333"/>
              <a:gd name="adj2" fmla="val 50000"/>
            </a:avLst>
          </a:prstGeom>
          <a:noFill/>
          <a:ln w="5715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638" name="Google Shape;638;p96"/>
          <p:cNvSpPr/>
          <p:nvPr/>
        </p:nvSpPr>
        <p:spPr>
          <a:xfrm rot="5400000">
            <a:off x="6932705" y="2829105"/>
            <a:ext cx="530700" cy="3464700"/>
          </a:xfrm>
          <a:prstGeom prst="rightBrace">
            <a:avLst>
              <a:gd name="adj1" fmla="val 8333"/>
              <a:gd name="adj2" fmla="val 50000"/>
            </a:avLst>
          </a:prstGeom>
          <a:noFill/>
          <a:ln w="5715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639" name="Google Shape;639;p96"/>
          <p:cNvSpPr txBox="1"/>
          <p:nvPr/>
        </p:nvSpPr>
        <p:spPr>
          <a:xfrm>
            <a:off x="437033" y="4799975"/>
            <a:ext cx="41697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Sphere of Control</a:t>
            </a:r>
            <a:endParaRPr sz="1100"/>
          </a:p>
        </p:txBody>
      </p:sp>
      <p:sp>
        <p:nvSpPr>
          <p:cNvPr id="640" name="Google Shape;640;p96"/>
          <p:cNvSpPr txBox="1"/>
          <p:nvPr/>
        </p:nvSpPr>
        <p:spPr>
          <a:xfrm>
            <a:off x="4709366" y="4747241"/>
            <a:ext cx="41697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Sphere of Influence</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7"/>
          <p:cNvSpPr txBox="1">
            <a:spLocks noGrp="1"/>
          </p:cNvSpPr>
          <p:nvPr>
            <p:ph type="title"/>
          </p:nvPr>
        </p:nvSpPr>
        <p:spPr>
          <a:xfrm>
            <a:off x="607500" y="12205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a:latin typeface="Century Gothic"/>
                <a:ea typeface="Century Gothic"/>
                <a:cs typeface="Century Gothic"/>
                <a:sym typeface="Century Gothic"/>
              </a:rPr>
              <a:t>Activities pathway</a:t>
            </a:r>
            <a:endParaRPr/>
          </a:p>
        </p:txBody>
      </p:sp>
      <p:sp>
        <p:nvSpPr>
          <p:cNvPr id="646" name="Google Shape;646;p97"/>
          <p:cNvSpPr txBox="1"/>
          <p:nvPr/>
        </p:nvSpPr>
        <p:spPr>
          <a:xfrm>
            <a:off x="6645344" y="3015983"/>
            <a:ext cx="1700700" cy="300000"/>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500" b="1" i="1" u="none" strike="noStrike" cap="none">
                <a:solidFill>
                  <a:schemeClr val="lt1"/>
                </a:solidFill>
                <a:latin typeface="Century Gothic"/>
                <a:ea typeface="Century Gothic"/>
                <a:cs typeface="Century Gothic"/>
                <a:sym typeface="Century Gothic"/>
              </a:rPr>
              <a:t>Teacher Guide</a:t>
            </a:r>
            <a:endParaRPr sz="1500" i="0" u="none" strike="noStrike" cap="none">
              <a:solidFill>
                <a:srgbClr val="000000"/>
              </a:solidFill>
              <a:latin typeface="Century Gothic"/>
              <a:ea typeface="Century Gothic"/>
              <a:cs typeface="Century Gothic"/>
              <a:sym typeface="Century Gothic"/>
            </a:endParaRPr>
          </a:p>
        </p:txBody>
      </p:sp>
      <p:sp>
        <p:nvSpPr>
          <p:cNvPr id="647" name="Google Shape;647;p97"/>
          <p:cNvSpPr txBox="1"/>
          <p:nvPr/>
        </p:nvSpPr>
        <p:spPr>
          <a:xfrm>
            <a:off x="502117" y="1867239"/>
            <a:ext cx="2143800" cy="300000"/>
          </a:xfrm>
          <a:prstGeom prst="rect">
            <a:avLst/>
          </a:prstGeom>
          <a:solidFill>
            <a:srgbClr val="C0000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500" b="1" i="1" u="none" strike="noStrike" cap="none">
                <a:solidFill>
                  <a:schemeClr val="lt1"/>
                </a:solidFill>
                <a:latin typeface="Century Gothic"/>
                <a:ea typeface="Century Gothic"/>
                <a:cs typeface="Century Gothic"/>
                <a:sym typeface="Century Gothic"/>
              </a:rPr>
              <a:t>Needs Assessment</a:t>
            </a:r>
            <a:endParaRPr sz="1100">
              <a:latin typeface="Century Gothic"/>
              <a:ea typeface="Century Gothic"/>
              <a:cs typeface="Century Gothic"/>
              <a:sym typeface="Century Gothic"/>
            </a:endParaRPr>
          </a:p>
        </p:txBody>
      </p:sp>
      <p:sp>
        <p:nvSpPr>
          <p:cNvPr id="648" name="Google Shape;648;p97"/>
          <p:cNvSpPr txBox="1"/>
          <p:nvPr/>
        </p:nvSpPr>
        <p:spPr>
          <a:xfrm>
            <a:off x="364412" y="3065189"/>
            <a:ext cx="2419200" cy="300000"/>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500" b="1" i="1" u="none" strike="noStrike" cap="none">
                <a:solidFill>
                  <a:schemeClr val="lt1"/>
                </a:solidFill>
                <a:latin typeface="Century Gothic"/>
                <a:ea typeface="Century Gothic"/>
                <a:cs typeface="Century Gothic"/>
                <a:sym typeface="Century Gothic"/>
              </a:rPr>
              <a:t>Recruitment of Trainees</a:t>
            </a:r>
            <a:endParaRPr sz="1500" i="0" u="none" strike="noStrike" cap="none">
              <a:solidFill>
                <a:srgbClr val="000000"/>
              </a:solidFill>
              <a:latin typeface="Century Gothic"/>
              <a:ea typeface="Century Gothic"/>
              <a:cs typeface="Century Gothic"/>
              <a:sym typeface="Century Gothic"/>
            </a:endParaRPr>
          </a:p>
        </p:txBody>
      </p:sp>
      <p:sp>
        <p:nvSpPr>
          <p:cNvPr id="649" name="Google Shape;649;p97"/>
          <p:cNvSpPr txBox="1"/>
          <p:nvPr/>
        </p:nvSpPr>
        <p:spPr>
          <a:xfrm>
            <a:off x="3317275" y="1908182"/>
            <a:ext cx="2143800" cy="300000"/>
          </a:xfrm>
          <a:prstGeom prst="rect">
            <a:avLst/>
          </a:prstGeom>
          <a:solidFill>
            <a:srgbClr val="C0000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1" u="none" strike="noStrike" cap="none">
                <a:solidFill>
                  <a:schemeClr val="lt1"/>
                </a:solidFill>
                <a:latin typeface="Century Gothic"/>
                <a:ea typeface="Century Gothic"/>
                <a:cs typeface="Century Gothic"/>
                <a:sym typeface="Century Gothic"/>
              </a:rPr>
              <a:t>App Design &amp; testing</a:t>
            </a:r>
            <a:endParaRPr sz="1500" i="0" u="none" strike="noStrike" cap="none">
              <a:solidFill>
                <a:srgbClr val="000000"/>
              </a:solidFill>
              <a:latin typeface="Century Gothic"/>
              <a:ea typeface="Century Gothic"/>
              <a:cs typeface="Century Gothic"/>
              <a:sym typeface="Century Gothic"/>
            </a:endParaRPr>
          </a:p>
        </p:txBody>
      </p:sp>
      <p:sp>
        <p:nvSpPr>
          <p:cNvPr id="650" name="Google Shape;650;p97"/>
          <p:cNvSpPr txBox="1"/>
          <p:nvPr/>
        </p:nvSpPr>
        <p:spPr>
          <a:xfrm>
            <a:off x="3317275" y="2537814"/>
            <a:ext cx="2143800" cy="531000"/>
          </a:xfrm>
          <a:prstGeom prst="rect">
            <a:avLst/>
          </a:prstGeom>
          <a:solidFill>
            <a:srgbClr val="C0000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1" u="none" strike="noStrike" cap="none">
                <a:solidFill>
                  <a:schemeClr val="lt1"/>
                </a:solidFill>
                <a:latin typeface="Century Gothic"/>
                <a:ea typeface="Century Gothic"/>
                <a:cs typeface="Century Gothic"/>
                <a:sym typeface="Century Gothic"/>
              </a:rPr>
              <a:t>Developing training content</a:t>
            </a:r>
            <a:endParaRPr sz="1500" i="0" u="none" strike="noStrike" cap="none">
              <a:solidFill>
                <a:srgbClr val="000000"/>
              </a:solidFill>
              <a:latin typeface="Century Gothic"/>
              <a:ea typeface="Century Gothic"/>
              <a:cs typeface="Century Gothic"/>
              <a:sym typeface="Century Gothic"/>
            </a:endParaRPr>
          </a:p>
        </p:txBody>
      </p:sp>
      <p:sp>
        <p:nvSpPr>
          <p:cNvPr id="651" name="Google Shape;651;p97"/>
          <p:cNvSpPr txBox="1"/>
          <p:nvPr/>
        </p:nvSpPr>
        <p:spPr>
          <a:xfrm>
            <a:off x="6194266" y="1908182"/>
            <a:ext cx="2419200" cy="300000"/>
          </a:xfrm>
          <a:prstGeom prst="rect">
            <a:avLst/>
          </a:prstGeom>
          <a:solidFill>
            <a:srgbClr val="C0000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1" u="none" strike="noStrike" cap="none">
                <a:solidFill>
                  <a:schemeClr val="lt1"/>
                </a:solidFill>
                <a:latin typeface="Century Gothic"/>
                <a:ea typeface="Century Gothic"/>
                <a:cs typeface="Century Gothic"/>
                <a:sym typeface="Century Gothic"/>
              </a:rPr>
              <a:t>Training Teachers</a:t>
            </a:r>
            <a:endParaRPr sz="1500" i="0" u="none" strike="noStrike" cap="none">
              <a:solidFill>
                <a:srgbClr val="000000"/>
              </a:solidFill>
              <a:latin typeface="Century Gothic"/>
              <a:ea typeface="Century Gothic"/>
              <a:cs typeface="Century Gothic"/>
              <a:sym typeface="Century Gothic"/>
            </a:endParaRPr>
          </a:p>
        </p:txBody>
      </p:sp>
      <p:cxnSp>
        <p:nvCxnSpPr>
          <p:cNvPr id="652" name="Google Shape;652;p97"/>
          <p:cNvCxnSpPr>
            <a:stCxn id="648" idx="1"/>
            <a:endCxn id="647" idx="1"/>
          </p:cNvCxnSpPr>
          <p:nvPr/>
        </p:nvCxnSpPr>
        <p:spPr>
          <a:xfrm rot="10800000" flipH="1">
            <a:off x="364412" y="2017289"/>
            <a:ext cx="137700" cy="1197900"/>
          </a:xfrm>
          <a:prstGeom prst="bentConnector3">
            <a:avLst>
              <a:gd name="adj1" fmla="val -17293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510"/>
              </a:srgbClr>
            </a:outerShdw>
          </a:effectLst>
        </p:spPr>
      </p:cxnSp>
      <p:cxnSp>
        <p:nvCxnSpPr>
          <p:cNvPr id="653" name="Google Shape;653;p97"/>
          <p:cNvCxnSpPr>
            <a:stCxn id="647" idx="3"/>
          </p:cNvCxnSpPr>
          <p:nvPr/>
        </p:nvCxnSpPr>
        <p:spPr>
          <a:xfrm>
            <a:off x="2645918" y="2017239"/>
            <a:ext cx="630600" cy="41100"/>
          </a:xfrm>
          <a:prstGeom prst="bentConnector3">
            <a:avLst>
              <a:gd name="adj1" fmla="val 50000"/>
            </a:avLst>
          </a:prstGeom>
          <a:noFill/>
          <a:ln w="57150" cap="flat" cmpd="sng">
            <a:solidFill>
              <a:schemeClr val="accent5"/>
            </a:solidFill>
            <a:prstDash val="solid"/>
            <a:round/>
            <a:headEnd type="triangle" w="med" len="med"/>
            <a:tailEnd type="triangle" w="med" len="med"/>
          </a:ln>
          <a:effectLst>
            <a:outerShdw blurRad="40000" dist="20000" dir="5400000" rotWithShape="0">
              <a:srgbClr val="000000">
                <a:alpha val="37650"/>
              </a:srgbClr>
            </a:outerShdw>
          </a:effectLst>
        </p:spPr>
      </p:cxnSp>
      <p:cxnSp>
        <p:nvCxnSpPr>
          <p:cNvPr id="654" name="Google Shape;654;p97"/>
          <p:cNvCxnSpPr>
            <a:endCxn id="650" idx="1"/>
          </p:cNvCxnSpPr>
          <p:nvPr/>
        </p:nvCxnSpPr>
        <p:spPr>
          <a:xfrm>
            <a:off x="2605975" y="2183214"/>
            <a:ext cx="711300" cy="620100"/>
          </a:xfrm>
          <a:prstGeom prst="bentConnector3">
            <a:avLst>
              <a:gd name="adj1" fmla="val 50000"/>
            </a:avLst>
          </a:prstGeom>
          <a:noFill/>
          <a:ln w="57150" cap="flat" cmpd="sng">
            <a:solidFill>
              <a:schemeClr val="accent5"/>
            </a:solidFill>
            <a:prstDash val="solid"/>
            <a:round/>
            <a:headEnd type="triangle" w="med" len="med"/>
            <a:tailEnd type="triangle" w="med" len="med"/>
          </a:ln>
          <a:effectLst>
            <a:outerShdw blurRad="40000" dist="20000" dir="5400000" rotWithShape="0">
              <a:srgbClr val="000000">
                <a:alpha val="37650"/>
              </a:srgbClr>
            </a:outerShdw>
          </a:effectLst>
        </p:spPr>
      </p:cxnSp>
      <p:cxnSp>
        <p:nvCxnSpPr>
          <p:cNvPr id="655" name="Google Shape;655;p97"/>
          <p:cNvCxnSpPr/>
          <p:nvPr/>
        </p:nvCxnSpPr>
        <p:spPr>
          <a:xfrm>
            <a:off x="5501822" y="2056822"/>
            <a:ext cx="630600" cy="41100"/>
          </a:xfrm>
          <a:prstGeom prst="bentConnector3">
            <a:avLst>
              <a:gd name="adj1" fmla="val 50000"/>
            </a:avLst>
          </a:prstGeom>
          <a:noFill/>
          <a:ln w="57150" cap="flat" cmpd="sng">
            <a:solidFill>
              <a:schemeClr val="accent5"/>
            </a:solidFill>
            <a:prstDash val="solid"/>
            <a:round/>
            <a:headEnd type="triangle" w="med" len="med"/>
            <a:tailEnd type="triangle" w="med" len="med"/>
          </a:ln>
          <a:effectLst>
            <a:outerShdw blurRad="40000" dist="20000" dir="5400000" rotWithShape="0">
              <a:srgbClr val="000000">
                <a:alpha val="37650"/>
              </a:srgbClr>
            </a:outerShdw>
          </a:effectLst>
        </p:spPr>
      </p:cxnSp>
      <p:cxnSp>
        <p:nvCxnSpPr>
          <p:cNvPr id="656" name="Google Shape;656;p97"/>
          <p:cNvCxnSpPr>
            <a:stCxn id="650" idx="3"/>
          </p:cNvCxnSpPr>
          <p:nvPr/>
        </p:nvCxnSpPr>
        <p:spPr>
          <a:xfrm rot="10800000" flipH="1">
            <a:off x="5461075" y="2237814"/>
            <a:ext cx="733200" cy="565500"/>
          </a:xfrm>
          <a:prstGeom prst="bentConnector3">
            <a:avLst>
              <a:gd name="adj1" fmla="val 50000"/>
            </a:avLst>
          </a:prstGeom>
          <a:noFill/>
          <a:ln w="57150" cap="flat" cmpd="sng">
            <a:solidFill>
              <a:schemeClr val="accent5"/>
            </a:solidFill>
            <a:prstDash val="solid"/>
            <a:round/>
            <a:headEnd type="triangle" w="med" len="med"/>
            <a:tailEnd type="triangle" w="med" len="med"/>
          </a:ln>
          <a:effectLst>
            <a:outerShdw blurRad="40000" dist="20000" dir="5400000" rotWithShape="0">
              <a:srgbClr val="000000">
                <a:alpha val="37650"/>
              </a:srgbClr>
            </a:outerShdw>
          </a:effectLst>
        </p:spPr>
      </p:cxnSp>
      <p:sp>
        <p:nvSpPr>
          <p:cNvPr id="657" name="Google Shape;657;p97"/>
          <p:cNvSpPr/>
          <p:nvPr/>
        </p:nvSpPr>
        <p:spPr>
          <a:xfrm>
            <a:off x="2802742" y="2203363"/>
            <a:ext cx="3664500" cy="1070700"/>
          </a:xfrm>
          <a:prstGeom prst="bentUpArrow">
            <a:avLst>
              <a:gd name="adj1" fmla="val 3971"/>
              <a:gd name="adj2" fmla="val 10662"/>
              <a:gd name="adj3" fmla="val 12642"/>
            </a:avLst>
          </a:prstGeom>
          <a:solidFill>
            <a:srgbClr val="F8912B"/>
          </a:solidFill>
          <a:ln w="38100" cap="flat" cmpd="sng">
            <a:solidFill>
              <a:srgbClr val="F8912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8912B"/>
              </a:solidFill>
              <a:latin typeface="Arial"/>
              <a:ea typeface="Arial"/>
              <a:cs typeface="Arial"/>
              <a:sym typeface="Arial"/>
            </a:endParaRPr>
          </a:p>
        </p:txBody>
      </p:sp>
      <p:cxnSp>
        <p:nvCxnSpPr>
          <p:cNvPr id="658" name="Google Shape;658;p97"/>
          <p:cNvCxnSpPr>
            <a:stCxn id="646" idx="3"/>
            <a:endCxn id="651" idx="3"/>
          </p:cNvCxnSpPr>
          <p:nvPr/>
        </p:nvCxnSpPr>
        <p:spPr>
          <a:xfrm rot="10800000" flipH="1">
            <a:off x="8346044" y="2058083"/>
            <a:ext cx="267300" cy="1107900"/>
          </a:xfrm>
          <a:prstGeom prst="bentConnector3">
            <a:avLst>
              <a:gd name="adj1" fmla="val 189131"/>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510"/>
              </a:srgbClr>
            </a:outerShdw>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8"/>
          <p:cNvSpPr txBox="1">
            <a:spLocks noGrp="1"/>
          </p:cNvSpPr>
          <p:nvPr>
            <p:ph type="title"/>
          </p:nvPr>
        </p:nvSpPr>
        <p:spPr>
          <a:xfrm>
            <a:off x="574950" y="122075"/>
            <a:ext cx="79941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3000"/>
              <a:buNone/>
            </a:pPr>
            <a:r>
              <a:rPr lang="en-GB">
                <a:latin typeface="Century Gothic"/>
                <a:ea typeface="Century Gothic"/>
                <a:cs typeface="Century Gothic"/>
                <a:sym typeface="Century Gothic"/>
              </a:rPr>
              <a:t>Assumptions and Risks </a:t>
            </a:r>
            <a:endParaRPr>
              <a:latin typeface="Century Gothic"/>
              <a:ea typeface="Century Gothic"/>
              <a:cs typeface="Century Gothic"/>
              <a:sym typeface="Century Gothic"/>
            </a:endParaRPr>
          </a:p>
        </p:txBody>
      </p:sp>
      <p:sp>
        <p:nvSpPr>
          <p:cNvPr id="665" name="Google Shape;665;p9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22</a:t>
            </a:fld>
            <a:endParaRPr/>
          </a:p>
        </p:txBody>
      </p:sp>
      <p:sp>
        <p:nvSpPr>
          <p:cNvPr id="666" name="Google Shape;666;p98"/>
          <p:cNvSpPr txBox="1"/>
          <p:nvPr/>
        </p:nvSpPr>
        <p:spPr>
          <a:xfrm>
            <a:off x="253500" y="1072175"/>
            <a:ext cx="4210500" cy="2435100"/>
          </a:xfrm>
          <a:prstGeom prst="rect">
            <a:avLst/>
          </a:prstGeom>
          <a:noFill/>
          <a:ln>
            <a:noFill/>
          </a:ln>
        </p:spPr>
        <p:txBody>
          <a:bodyPr spcFirstLastPara="1" wrap="square" lIns="68575" tIns="34275" rIns="68575" bIns="34275" anchor="t" anchorCtr="0">
            <a:spAutoFit/>
          </a:bodyPr>
          <a:lstStyle/>
          <a:p>
            <a:pPr marL="38100" marR="0" lvl="7" indent="0" algn="ctr" rtl="0">
              <a:lnSpc>
                <a:spcPct val="115000"/>
              </a:lnSpc>
              <a:spcBef>
                <a:spcPts val="0"/>
              </a:spcBef>
              <a:spcAft>
                <a:spcPts val="0"/>
              </a:spcAft>
              <a:buNone/>
            </a:pPr>
            <a:r>
              <a:rPr lang="en-GB" sz="2100" b="1" i="0" u="none" strike="noStrike" cap="none">
                <a:solidFill>
                  <a:schemeClr val="accent1"/>
                </a:solidFill>
                <a:latin typeface="Arial"/>
                <a:ea typeface="Arial"/>
                <a:cs typeface="Arial"/>
                <a:sym typeface="Arial"/>
              </a:rPr>
              <a:t>Assumptions </a:t>
            </a:r>
            <a:endParaRPr sz="1000"/>
          </a:p>
          <a:p>
            <a:pPr marL="38100" marR="0" lvl="7" indent="0" algn="l" rtl="0">
              <a:lnSpc>
                <a:spcPct val="115000"/>
              </a:lnSpc>
              <a:spcBef>
                <a:spcPts val="1200"/>
              </a:spcBef>
              <a:spcAft>
                <a:spcPts val="0"/>
              </a:spcAft>
              <a:buNone/>
            </a:pPr>
            <a:r>
              <a:rPr lang="en-GB" sz="1700" b="1" i="0" u="none" strike="noStrike" cap="none">
                <a:solidFill>
                  <a:schemeClr val="accent1"/>
                </a:solidFill>
                <a:latin typeface="Arial"/>
                <a:ea typeface="Arial"/>
                <a:cs typeface="Arial"/>
                <a:sym typeface="Arial"/>
              </a:rPr>
              <a:t>Conditions for success</a:t>
            </a:r>
            <a:endParaRPr sz="1000"/>
          </a:p>
          <a:p>
            <a:pPr marL="381000" marR="0" lvl="7" indent="-336550" algn="l" rtl="0">
              <a:lnSpc>
                <a:spcPct val="100000"/>
              </a:lnSpc>
              <a:spcBef>
                <a:spcPts val="0"/>
              </a:spcBef>
              <a:spcAft>
                <a:spcPts val="0"/>
              </a:spcAft>
              <a:buClr>
                <a:schemeClr val="accent1"/>
              </a:buClr>
              <a:buSzPts val="2100"/>
              <a:buFont typeface="Arial"/>
              <a:buChar char="•"/>
            </a:pPr>
            <a:r>
              <a:rPr lang="en-GB" sz="1600" b="1" i="0" u="none" strike="noStrike" cap="none">
                <a:solidFill>
                  <a:schemeClr val="accent1"/>
                </a:solidFill>
                <a:latin typeface="Arial"/>
                <a:ea typeface="Arial"/>
                <a:cs typeface="Arial"/>
                <a:sym typeface="Arial"/>
              </a:rPr>
              <a:t>Identify the conditions that will need to be </a:t>
            </a:r>
            <a:r>
              <a:rPr lang="en-GB" sz="1600" b="1" i="0" u="sng" strike="noStrike" cap="none">
                <a:solidFill>
                  <a:schemeClr val="accent1"/>
                </a:solidFill>
                <a:latin typeface="Arial"/>
                <a:ea typeface="Arial"/>
                <a:cs typeface="Arial"/>
                <a:sym typeface="Arial"/>
              </a:rPr>
              <a:t>present</a:t>
            </a:r>
            <a:r>
              <a:rPr lang="en-GB" sz="1600" b="1" i="0" u="none" strike="noStrike" cap="none">
                <a:solidFill>
                  <a:schemeClr val="accent1"/>
                </a:solidFill>
                <a:latin typeface="Arial"/>
                <a:ea typeface="Arial"/>
                <a:cs typeface="Arial"/>
                <a:sym typeface="Arial"/>
              </a:rPr>
              <a:t> to carry out the activities to reach the intended results.</a:t>
            </a:r>
            <a:endParaRPr sz="1000"/>
          </a:p>
          <a:p>
            <a:pPr marL="381000" marR="0" lvl="7" indent="-336550" algn="l" rtl="0">
              <a:lnSpc>
                <a:spcPct val="115000"/>
              </a:lnSpc>
              <a:spcBef>
                <a:spcPts val="1200"/>
              </a:spcBef>
              <a:spcAft>
                <a:spcPts val="0"/>
              </a:spcAft>
              <a:buClr>
                <a:schemeClr val="accent1"/>
              </a:buClr>
              <a:buSzPts val="2100"/>
              <a:buFont typeface="Arial"/>
              <a:buChar char="•"/>
            </a:pPr>
            <a:r>
              <a:rPr lang="en-GB" sz="1600" b="1" i="0" u="none" strike="noStrike" cap="none">
                <a:solidFill>
                  <a:schemeClr val="accent1"/>
                </a:solidFill>
                <a:latin typeface="Arial"/>
                <a:ea typeface="Arial"/>
                <a:cs typeface="Arial"/>
                <a:sym typeface="Arial"/>
              </a:rPr>
              <a:t>Examples: </a:t>
            </a:r>
            <a:endParaRPr sz="1000"/>
          </a:p>
        </p:txBody>
      </p:sp>
      <p:sp>
        <p:nvSpPr>
          <p:cNvPr id="667" name="Google Shape;667;p98"/>
          <p:cNvSpPr txBox="1"/>
          <p:nvPr/>
        </p:nvSpPr>
        <p:spPr>
          <a:xfrm>
            <a:off x="394100" y="3466400"/>
            <a:ext cx="4210500" cy="1300500"/>
          </a:xfrm>
          <a:prstGeom prst="rect">
            <a:avLst/>
          </a:prstGeom>
          <a:noFill/>
          <a:ln>
            <a:noFill/>
          </a:ln>
        </p:spPr>
        <p:txBody>
          <a:bodyPr spcFirstLastPara="1" wrap="square" lIns="68575" tIns="34275" rIns="68575" bIns="34275" anchor="t" anchorCtr="0">
            <a:spAutoFit/>
          </a:bodyPr>
          <a:lstStyle/>
          <a:p>
            <a:pPr marL="381000" marR="0" lvl="8" indent="-336550" algn="l" rtl="0">
              <a:lnSpc>
                <a:spcPct val="100000"/>
              </a:lnSpc>
              <a:spcBef>
                <a:spcPts val="0"/>
              </a:spcBef>
              <a:spcAft>
                <a:spcPts val="0"/>
              </a:spcAft>
              <a:buClr>
                <a:schemeClr val="accent1"/>
              </a:buClr>
              <a:buSzPts val="2100"/>
              <a:buFont typeface="Arial"/>
              <a:buChar char="•"/>
            </a:pPr>
            <a:r>
              <a:rPr lang="en-GB" b="1" i="0" u="none" strike="noStrike" cap="none">
                <a:solidFill>
                  <a:schemeClr val="accent2"/>
                </a:solidFill>
                <a:latin typeface="Arial"/>
                <a:ea typeface="Arial"/>
                <a:cs typeface="Arial"/>
                <a:sym typeface="Arial"/>
              </a:rPr>
              <a:t>All teachers have access to a smart phone with the capability to install the TPD App.</a:t>
            </a:r>
            <a:endParaRPr sz="1000"/>
          </a:p>
          <a:p>
            <a:pPr marL="381000" marR="0" lvl="7" indent="-336550" algn="l" rtl="0">
              <a:lnSpc>
                <a:spcPct val="100000"/>
              </a:lnSpc>
              <a:spcBef>
                <a:spcPts val="0"/>
              </a:spcBef>
              <a:spcAft>
                <a:spcPts val="0"/>
              </a:spcAft>
              <a:buClr>
                <a:schemeClr val="accent1"/>
              </a:buClr>
              <a:buSzPts val="2100"/>
              <a:buFont typeface="Arial"/>
              <a:buChar char="•"/>
            </a:pPr>
            <a:r>
              <a:rPr lang="en-GB" b="1" i="0" u="none" strike="noStrike" cap="none">
                <a:solidFill>
                  <a:schemeClr val="accent2"/>
                </a:solidFill>
                <a:latin typeface="Arial"/>
                <a:ea typeface="Arial"/>
                <a:cs typeface="Arial"/>
                <a:sym typeface="Arial"/>
              </a:rPr>
              <a:t>All teachers have reliable internet connection to use the TPD App.</a:t>
            </a:r>
            <a:endParaRPr sz="1000"/>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68" name="Google Shape;668;p98"/>
          <p:cNvSpPr txBox="1"/>
          <p:nvPr/>
        </p:nvSpPr>
        <p:spPr>
          <a:xfrm>
            <a:off x="4482100" y="1081025"/>
            <a:ext cx="4397100" cy="2417400"/>
          </a:xfrm>
          <a:prstGeom prst="rect">
            <a:avLst/>
          </a:prstGeom>
          <a:noFill/>
          <a:ln>
            <a:noFill/>
          </a:ln>
        </p:spPr>
        <p:txBody>
          <a:bodyPr spcFirstLastPara="1" wrap="square" lIns="68575" tIns="34275" rIns="68575" bIns="34275" anchor="t" anchorCtr="0">
            <a:spAutoFit/>
          </a:bodyPr>
          <a:lstStyle/>
          <a:p>
            <a:pPr marL="38100" marR="0" lvl="7" indent="0" algn="ctr" rtl="0">
              <a:lnSpc>
                <a:spcPct val="115000"/>
              </a:lnSpc>
              <a:spcBef>
                <a:spcPts val="0"/>
              </a:spcBef>
              <a:spcAft>
                <a:spcPts val="0"/>
              </a:spcAft>
              <a:buNone/>
            </a:pPr>
            <a:r>
              <a:rPr lang="en-GB" sz="2100" b="1" i="0" u="none" strike="noStrike" cap="none">
                <a:solidFill>
                  <a:schemeClr val="accent1"/>
                </a:solidFill>
                <a:latin typeface="Arial"/>
                <a:ea typeface="Arial"/>
                <a:cs typeface="Arial"/>
                <a:sym typeface="Arial"/>
              </a:rPr>
              <a:t>Risks </a:t>
            </a:r>
            <a:endParaRPr sz="1000"/>
          </a:p>
          <a:p>
            <a:pPr marL="38100" marR="0" lvl="7" indent="0" algn="l" rtl="0">
              <a:lnSpc>
                <a:spcPct val="115000"/>
              </a:lnSpc>
              <a:spcBef>
                <a:spcPts val="1200"/>
              </a:spcBef>
              <a:spcAft>
                <a:spcPts val="0"/>
              </a:spcAft>
              <a:buNone/>
            </a:pPr>
            <a:r>
              <a:rPr lang="en-GB" sz="1600" b="1" i="0" u="none" strike="noStrike" cap="none">
                <a:solidFill>
                  <a:schemeClr val="accent1"/>
                </a:solidFill>
                <a:latin typeface="Arial"/>
                <a:ea typeface="Arial"/>
                <a:cs typeface="Arial"/>
                <a:sym typeface="Arial"/>
              </a:rPr>
              <a:t>Conditions for failure</a:t>
            </a:r>
            <a:endParaRPr sz="1000"/>
          </a:p>
          <a:p>
            <a:pPr marL="381000" marR="0" lvl="7" indent="-336550" algn="l" rtl="0">
              <a:lnSpc>
                <a:spcPct val="100000"/>
              </a:lnSpc>
              <a:spcBef>
                <a:spcPts val="0"/>
              </a:spcBef>
              <a:spcAft>
                <a:spcPts val="0"/>
              </a:spcAft>
              <a:buClr>
                <a:schemeClr val="accent1"/>
              </a:buClr>
              <a:buSzPts val="2100"/>
              <a:buFont typeface="Arial"/>
              <a:buChar char="•"/>
            </a:pPr>
            <a:r>
              <a:rPr lang="en-GB" sz="1600" b="1" i="0" u="none" strike="noStrike" cap="none">
                <a:solidFill>
                  <a:schemeClr val="accent1"/>
                </a:solidFill>
                <a:latin typeface="Arial"/>
                <a:ea typeface="Arial"/>
                <a:cs typeface="Arial"/>
                <a:sym typeface="Arial"/>
              </a:rPr>
              <a:t>Identify the conditions that may happen that will create </a:t>
            </a:r>
            <a:r>
              <a:rPr lang="en-GB" sz="1600" b="1" i="0" u="sng" strike="noStrike" cap="none">
                <a:solidFill>
                  <a:schemeClr val="accent1"/>
                </a:solidFill>
                <a:latin typeface="Arial"/>
                <a:ea typeface="Arial"/>
                <a:cs typeface="Arial"/>
                <a:sym typeface="Arial"/>
              </a:rPr>
              <a:t>obstacles</a:t>
            </a:r>
            <a:r>
              <a:rPr lang="en-GB" sz="1600" b="1" i="0" u="none" strike="noStrike" cap="none">
                <a:solidFill>
                  <a:schemeClr val="accent1"/>
                </a:solidFill>
                <a:latin typeface="Arial"/>
                <a:ea typeface="Arial"/>
                <a:cs typeface="Arial"/>
                <a:sym typeface="Arial"/>
              </a:rPr>
              <a:t> in carrying out the activities to reach the intended results.</a:t>
            </a:r>
            <a:endParaRPr sz="1000"/>
          </a:p>
          <a:p>
            <a:pPr marL="381000" marR="0" lvl="7" indent="-336550" algn="l" rtl="0">
              <a:lnSpc>
                <a:spcPct val="115000"/>
              </a:lnSpc>
              <a:spcBef>
                <a:spcPts val="1200"/>
              </a:spcBef>
              <a:spcAft>
                <a:spcPts val="0"/>
              </a:spcAft>
              <a:buClr>
                <a:schemeClr val="accent1"/>
              </a:buClr>
              <a:buSzPts val="2100"/>
              <a:buFont typeface="Arial"/>
              <a:buChar char="•"/>
            </a:pPr>
            <a:r>
              <a:rPr lang="en-GB" sz="1600" b="1" i="0" u="none" strike="noStrike" cap="none">
                <a:solidFill>
                  <a:schemeClr val="accent1"/>
                </a:solidFill>
                <a:latin typeface="Arial"/>
                <a:ea typeface="Arial"/>
                <a:cs typeface="Arial"/>
                <a:sym typeface="Arial"/>
              </a:rPr>
              <a:t>Examples: </a:t>
            </a:r>
            <a:endParaRPr sz="1000"/>
          </a:p>
        </p:txBody>
      </p:sp>
      <p:sp>
        <p:nvSpPr>
          <p:cNvPr id="669" name="Google Shape;669;p98"/>
          <p:cNvSpPr txBox="1"/>
          <p:nvPr/>
        </p:nvSpPr>
        <p:spPr>
          <a:xfrm>
            <a:off x="4718625" y="3466400"/>
            <a:ext cx="4284900" cy="1146600"/>
          </a:xfrm>
          <a:prstGeom prst="rect">
            <a:avLst/>
          </a:prstGeom>
          <a:noFill/>
          <a:ln>
            <a:noFill/>
          </a:ln>
        </p:spPr>
        <p:txBody>
          <a:bodyPr spcFirstLastPara="1" wrap="square" lIns="68575" tIns="34275" rIns="68575" bIns="34275" anchor="t" anchorCtr="0">
            <a:spAutoFit/>
          </a:bodyPr>
          <a:lstStyle/>
          <a:p>
            <a:pPr marL="381000" marR="0" lvl="8" indent="-336550" algn="l" rtl="0">
              <a:lnSpc>
                <a:spcPct val="100000"/>
              </a:lnSpc>
              <a:spcBef>
                <a:spcPts val="0"/>
              </a:spcBef>
              <a:spcAft>
                <a:spcPts val="0"/>
              </a:spcAft>
              <a:buClr>
                <a:schemeClr val="accent1"/>
              </a:buClr>
              <a:buSzPts val="2100"/>
              <a:buFont typeface="Arial"/>
              <a:buChar char="•"/>
            </a:pPr>
            <a:r>
              <a:rPr lang="en-GB" b="1" i="0" u="none" strike="noStrike" cap="none">
                <a:solidFill>
                  <a:schemeClr val="accent2"/>
                </a:solidFill>
                <a:latin typeface="Arial"/>
                <a:ea typeface="Arial"/>
                <a:cs typeface="Arial"/>
                <a:sym typeface="Arial"/>
              </a:rPr>
              <a:t>Teacher workload does not allow them to spend time on the TPD App.</a:t>
            </a:r>
            <a:endParaRPr sz="1000"/>
          </a:p>
          <a:p>
            <a:pPr marL="381000" marR="0" lvl="8" indent="-336550" algn="l" rtl="0">
              <a:lnSpc>
                <a:spcPct val="100000"/>
              </a:lnSpc>
              <a:spcBef>
                <a:spcPts val="0"/>
              </a:spcBef>
              <a:spcAft>
                <a:spcPts val="0"/>
              </a:spcAft>
              <a:buClr>
                <a:schemeClr val="accent1"/>
              </a:buClr>
              <a:buSzPts val="2100"/>
              <a:buFont typeface="Arial"/>
              <a:buChar char="•"/>
            </a:pPr>
            <a:r>
              <a:rPr lang="en-GB" b="1" i="0" u="none" strike="noStrike" cap="none">
                <a:solidFill>
                  <a:schemeClr val="accent2"/>
                </a:solidFill>
                <a:latin typeface="Arial"/>
                <a:ea typeface="Arial"/>
                <a:cs typeface="Arial"/>
                <a:sym typeface="Arial"/>
              </a:rPr>
              <a:t>Potential internet outage due to increasing occurrences of natural disaster. </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9"/>
          <p:cNvSpPr txBox="1">
            <a:spLocks noGrp="1"/>
          </p:cNvSpPr>
          <p:nvPr>
            <p:ph type="ctrTitle"/>
          </p:nvPr>
        </p:nvSpPr>
        <p:spPr>
          <a:xfrm>
            <a:off x="551698" y="1653648"/>
            <a:ext cx="7929000" cy="1674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b="1"/>
              <a:t>Questions or comments?</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0"/>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p>
            <a:pPr marL="558800" lvl="0" indent="-558800" algn="l" rtl="0">
              <a:lnSpc>
                <a:spcPct val="100000"/>
              </a:lnSpc>
              <a:spcBef>
                <a:spcPts val="0"/>
              </a:spcBef>
              <a:spcAft>
                <a:spcPts val="0"/>
              </a:spcAft>
              <a:buClr>
                <a:schemeClr val="lt1"/>
              </a:buClr>
              <a:buSzPts val="4500"/>
              <a:buFont typeface="Century Gothic"/>
              <a:buNone/>
            </a:pPr>
            <a:r>
              <a:rPr lang="en-GB" b="1">
                <a:latin typeface="Century Gothic"/>
                <a:ea typeface="Century Gothic"/>
                <a:cs typeface="Century Gothic"/>
                <a:sym typeface="Century Gothic"/>
              </a:rPr>
              <a:t>3. The How</a:t>
            </a:r>
            <a:br>
              <a:rPr lang="en-GB" b="1">
                <a:latin typeface="Century Gothic"/>
                <a:ea typeface="Century Gothic"/>
                <a:cs typeface="Century Gothic"/>
                <a:sym typeface="Century Gothic"/>
              </a:rPr>
            </a:br>
            <a:r>
              <a:rPr lang="en-GB" sz="3000">
                <a:latin typeface="Century Gothic"/>
                <a:ea typeface="Century Gothic"/>
                <a:cs typeface="Century Gothic"/>
                <a:sym typeface="Century Gothic"/>
              </a:rPr>
              <a:t>Project Design and Methodology</a:t>
            </a:r>
            <a:endParaRPr sz="3000">
              <a:latin typeface="Century Gothic"/>
              <a:ea typeface="Century Gothic"/>
              <a:cs typeface="Century Gothic"/>
              <a:sym typeface="Century Gothic"/>
            </a:endParaRPr>
          </a:p>
        </p:txBody>
      </p:sp>
      <p:sp>
        <p:nvSpPr>
          <p:cNvPr id="680" name="Google Shape;680;p10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1"/>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300" b="1">
                <a:latin typeface="Century Gothic"/>
                <a:ea typeface="Century Gothic"/>
                <a:cs typeface="Century Gothic"/>
                <a:sym typeface="Century Gothic"/>
              </a:rPr>
              <a:t>Research Proposal: </a:t>
            </a:r>
            <a:r>
              <a:rPr lang="en-GB" sz="2300">
                <a:latin typeface="Century Gothic"/>
                <a:ea typeface="Century Gothic"/>
                <a:cs typeface="Century Gothic"/>
                <a:sym typeface="Century Gothic"/>
              </a:rPr>
              <a:t>Project Design and Methodology</a:t>
            </a:r>
            <a:endParaRPr sz="3200"/>
          </a:p>
        </p:txBody>
      </p:sp>
      <p:sp>
        <p:nvSpPr>
          <p:cNvPr id="686" name="Google Shape;686;p101"/>
          <p:cNvSpPr txBox="1">
            <a:spLocks noGrp="1"/>
          </p:cNvSpPr>
          <p:nvPr>
            <p:ph type="body" idx="1"/>
          </p:nvPr>
        </p:nvSpPr>
        <p:spPr>
          <a:xfrm>
            <a:off x="602975" y="1261949"/>
            <a:ext cx="7880400" cy="34545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800" b="1" i="1">
                <a:solidFill>
                  <a:srgbClr val="222222"/>
                </a:solidFill>
              </a:rPr>
              <a:t>Efficiency Vs Effectiveness </a:t>
            </a:r>
            <a:endParaRPr sz="1800" b="1" i="1">
              <a:solidFill>
                <a:srgbClr val="222222"/>
              </a:solidFill>
            </a:endParaRPr>
          </a:p>
          <a:p>
            <a:pPr marL="0" lvl="0" indent="0" algn="l" rtl="0">
              <a:lnSpc>
                <a:spcPct val="150000"/>
              </a:lnSpc>
              <a:spcBef>
                <a:spcPts val="0"/>
              </a:spcBef>
              <a:spcAft>
                <a:spcPts val="0"/>
              </a:spcAft>
              <a:buClr>
                <a:schemeClr val="dk1"/>
              </a:buClr>
              <a:buSzPts val="1100"/>
              <a:buFont typeface="Arial"/>
              <a:buNone/>
            </a:pPr>
            <a:r>
              <a:rPr lang="en-GB" sz="1800" b="1" i="1">
                <a:solidFill>
                  <a:srgbClr val="222222"/>
                </a:solidFill>
              </a:rPr>
              <a:t>Doing things right Vs Doing the right thing</a:t>
            </a:r>
            <a:endParaRPr sz="1800" b="1" i="1">
              <a:solidFill>
                <a:srgbClr val="222222"/>
              </a:solidFill>
            </a:endParaRPr>
          </a:p>
          <a:p>
            <a:pPr marL="0" lvl="0" indent="0" algn="l" rtl="0">
              <a:lnSpc>
                <a:spcPct val="150000"/>
              </a:lnSpc>
              <a:spcBef>
                <a:spcPts val="0"/>
              </a:spcBef>
              <a:spcAft>
                <a:spcPts val="0"/>
              </a:spcAft>
              <a:buClr>
                <a:schemeClr val="dk1"/>
              </a:buClr>
              <a:buSzPts val="1100"/>
              <a:buFont typeface="Arial"/>
              <a:buNone/>
            </a:pPr>
            <a:r>
              <a:rPr lang="en-GB" sz="1800" b="1" i="1">
                <a:solidFill>
                  <a:srgbClr val="222222"/>
                </a:solidFill>
              </a:rPr>
              <a:t>Effectiveness is followed by efficiency…. </a:t>
            </a:r>
            <a:endParaRPr sz="1800" b="1" i="1">
              <a:solidFill>
                <a:srgbClr val="222222"/>
              </a:solidFill>
            </a:endParaRPr>
          </a:p>
          <a:p>
            <a:pPr marL="342900" lvl="0" indent="-304800" algn="l" rtl="0">
              <a:spcBef>
                <a:spcPts val="500"/>
              </a:spcBef>
              <a:spcAft>
                <a:spcPts val="0"/>
              </a:spcAft>
              <a:buSzPts val="2200"/>
              <a:buFont typeface="Arial"/>
              <a:buChar char="●"/>
            </a:pPr>
            <a:r>
              <a:rPr lang="en-GB" sz="1500"/>
              <a:t>the study design is strongly related to the nature of applied research</a:t>
            </a:r>
            <a:endParaRPr sz="2300"/>
          </a:p>
          <a:p>
            <a:pPr marL="342900" lvl="0" indent="-304800" algn="l" rtl="0">
              <a:spcBef>
                <a:spcPts val="500"/>
              </a:spcBef>
              <a:spcAft>
                <a:spcPts val="0"/>
              </a:spcAft>
              <a:buSzPts val="2200"/>
              <a:buFont typeface="Arial"/>
              <a:buChar char="●"/>
            </a:pPr>
            <a:r>
              <a:rPr lang="en-GB" sz="1500"/>
              <a:t>It stresses specific hypotheses or generalizations that advise the research results.</a:t>
            </a:r>
            <a:endParaRPr sz="2300"/>
          </a:p>
          <a:p>
            <a:pPr marL="342900" lvl="0" indent="-304800" algn="l" rtl="0">
              <a:spcBef>
                <a:spcPts val="500"/>
              </a:spcBef>
              <a:spcAft>
                <a:spcPts val="0"/>
              </a:spcAft>
              <a:buSzPts val="2200"/>
              <a:buFont typeface="Arial"/>
              <a:buChar char="●"/>
            </a:pPr>
            <a:r>
              <a:rPr lang="en-GB" sz="1500"/>
              <a:t>It depends on empirical evidence.</a:t>
            </a:r>
            <a:endParaRPr sz="2300"/>
          </a:p>
          <a:p>
            <a:pPr marL="342900" lvl="0" indent="-304800" algn="l" rtl="0">
              <a:spcBef>
                <a:spcPts val="500"/>
              </a:spcBef>
              <a:spcAft>
                <a:spcPts val="0"/>
              </a:spcAft>
              <a:buSzPts val="2200"/>
              <a:buFont typeface="Arial"/>
              <a:buChar char="●"/>
            </a:pPr>
            <a:r>
              <a:rPr lang="en-GB" sz="1500"/>
              <a:t>It proposes solutions for a problem.</a:t>
            </a:r>
            <a:endParaRPr sz="2300"/>
          </a:p>
          <a:p>
            <a:pPr marL="342900" lvl="0" indent="-304800" algn="l" rtl="0">
              <a:spcBef>
                <a:spcPts val="500"/>
              </a:spcBef>
              <a:spcAft>
                <a:spcPts val="0"/>
              </a:spcAft>
              <a:buSzPts val="2200"/>
              <a:buFont typeface="Arial"/>
              <a:buChar char="●"/>
            </a:pPr>
            <a:r>
              <a:rPr lang="en-GB" sz="1500"/>
              <a:t>It entails precise observation and description.</a:t>
            </a:r>
            <a:endParaRPr sz="2300"/>
          </a:p>
        </p:txBody>
      </p:sp>
      <p:pic>
        <p:nvPicPr>
          <p:cNvPr id="687" name="Google Shape;687;p101"/>
          <p:cNvPicPr preferRelativeResize="0"/>
          <p:nvPr/>
        </p:nvPicPr>
        <p:blipFill>
          <a:blip r:embed="rId3">
            <a:alphaModFix/>
          </a:blip>
          <a:stretch>
            <a:fillRect/>
          </a:stretch>
        </p:blipFill>
        <p:spPr>
          <a:xfrm>
            <a:off x="5846625" y="1196025"/>
            <a:ext cx="1408750" cy="1375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2"/>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300" b="1">
                <a:latin typeface="Century Gothic"/>
                <a:ea typeface="Century Gothic"/>
                <a:cs typeface="Century Gothic"/>
                <a:sym typeface="Century Gothic"/>
              </a:rPr>
              <a:t>Research Proposal: </a:t>
            </a:r>
            <a:r>
              <a:rPr lang="en-GB" sz="2300">
                <a:latin typeface="Century Gothic"/>
                <a:ea typeface="Century Gothic"/>
                <a:cs typeface="Century Gothic"/>
                <a:sym typeface="Century Gothic"/>
              </a:rPr>
              <a:t>Project Design and Methodology</a:t>
            </a:r>
            <a:endParaRPr sz="3200"/>
          </a:p>
        </p:txBody>
      </p:sp>
      <p:grpSp>
        <p:nvGrpSpPr>
          <p:cNvPr id="693" name="Google Shape;693;p102"/>
          <p:cNvGrpSpPr/>
          <p:nvPr/>
        </p:nvGrpSpPr>
        <p:grpSpPr>
          <a:xfrm>
            <a:off x="189841" y="1027825"/>
            <a:ext cx="5016909" cy="4034271"/>
            <a:chOff x="22" y="7219"/>
            <a:chExt cx="7201995" cy="5769014"/>
          </a:xfrm>
        </p:grpSpPr>
        <p:sp>
          <p:nvSpPr>
            <p:cNvPr id="694" name="Google Shape;694;p102"/>
            <p:cNvSpPr/>
            <p:nvPr/>
          </p:nvSpPr>
          <p:spPr>
            <a:xfrm rot="5400000">
              <a:off x="-280178" y="287419"/>
              <a:ext cx="1813500" cy="1253100"/>
            </a:xfrm>
            <a:prstGeom prst="chevron">
              <a:avLst>
                <a:gd name="adj" fmla="val 50000"/>
              </a:avLst>
            </a:prstGeom>
            <a:solidFill>
              <a:srgbClr val="4477C0"/>
            </a:solidFill>
            <a:ln w="25400" cap="flat" cmpd="sng">
              <a:solidFill>
                <a:srgbClr val="4477C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5" name="Google Shape;695;p102"/>
            <p:cNvSpPr txBox="1"/>
            <p:nvPr/>
          </p:nvSpPr>
          <p:spPr>
            <a:xfrm>
              <a:off x="97079" y="667173"/>
              <a:ext cx="1059000" cy="4539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GB" sz="900" b="1" i="0" u="none" strike="noStrike" cap="none">
                  <a:solidFill>
                    <a:schemeClr val="lt1"/>
                  </a:solidFill>
                  <a:latin typeface="Arial"/>
                  <a:ea typeface="Arial"/>
                  <a:cs typeface="Arial"/>
                  <a:sym typeface="Arial"/>
                </a:rPr>
                <a:t>Type of research</a:t>
              </a:r>
              <a:endParaRPr sz="1100"/>
            </a:p>
          </p:txBody>
        </p:sp>
        <p:sp>
          <p:nvSpPr>
            <p:cNvPr id="696" name="Google Shape;696;p102"/>
            <p:cNvSpPr/>
            <p:nvPr/>
          </p:nvSpPr>
          <p:spPr>
            <a:xfrm rot="5400000">
              <a:off x="3620917" y="-2367881"/>
              <a:ext cx="1206000" cy="5956200"/>
            </a:xfrm>
            <a:prstGeom prst="round2SameRect">
              <a:avLst>
                <a:gd name="adj1" fmla="val 16667"/>
                <a:gd name="adj2" fmla="val 0"/>
              </a:avLst>
            </a:prstGeom>
            <a:solidFill>
              <a:schemeClr val="lt1">
                <a:alpha val="89800"/>
              </a:schemeClr>
            </a:solidFill>
            <a:ln w="25400" cap="flat" cmpd="sng">
              <a:solidFill>
                <a:srgbClr val="4477C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7" name="Google Shape;697;p102"/>
            <p:cNvSpPr txBox="1"/>
            <p:nvPr/>
          </p:nvSpPr>
          <p:spPr>
            <a:xfrm>
              <a:off x="1377440" y="55231"/>
              <a:ext cx="5778300" cy="1089600"/>
            </a:xfrm>
            <a:prstGeom prst="rect">
              <a:avLst/>
            </a:prstGeom>
            <a:noFill/>
            <a:ln>
              <a:noFill/>
            </a:ln>
          </p:spPr>
          <p:txBody>
            <a:bodyPr spcFirstLastPara="1" wrap="square" lIns="53325" tIns="4775" rIns="4775" bIns="4775" anchor="ctr" anchorCtr="0">
              <a:noAutofit/>
            </a:bodyPr>
            <a:lstStyle/>
            <a:p>
              <a:pPr marL="38100" marR="0" lvl="1" indent="-57150" algn="l" rtl="0">
                <a:lnSpc>
                  <a:spcPct val="9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What do theories and literature say? </a:t>
              </a:r>
              <a:endParaRPr sz="900"/>
            </a:p>
            <a:p>
              <a:pPr marL="38100" marR="0" lvl="1" indent="-57150" algn="l" rtl="0">
                <a:lnSpc>
                  <a:spcPct val="90000"/>
                </a:lnSpc>
                <a:spcBef>
                  <a:spcPts val="10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To pilot innovation on a small scale and then scale up</a:t>
              </a:r>
              <a:endParaRPr sz="900"/>
            </a:p>
            <a:p>
              <a:pPr marL="38100" marR="0" lvl="1" indent="-57150" algn="l" rtl="0">
                <a:lnSpc>
                  <a:spcPct val="90000"/>
                </a:lnSpc>
                <a:spcBef>
                  <a:spcPts val="10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To gather evidence on the effectiveness of a contextually appropriate solution</a:t>
              </a:r>
              <a:endParaRPr sz="900"/>
            </a:p>
            <a:p>
              <a:pPr marL="38100" marR="0" lvl="1" indent="-57150" algn="l" rtl="0">
                <a:lnSpc>
                  <a:spcPct val="90000"/>
                </a:lnSpc>
                <a:spcBef>
                  <a:spcPts val="10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Action Research – mixed method – qualitative – quantitative….?</a:t>
              </a:r>
              <a:endParaRPr sz="900"/>
            </a:p>
          </p:txBody>
        </p:sp>
        <p:sp>
          <p:nvSpPr>
            <p:cNvPr id="698" name="Google Shape;698;p102"/>
            <p:cNvSpPr/>
            <p:nvPr/>
          </p:nvSpPr>
          <p:spPr>
            <a:xfrm rot="5400000">
              <a:off x="-273728" y="1651196"/>
              <a:ext cx="1800600" cy="1253100"/>
            </a:xfrm>
            <a:prstGeom prst="chevron">
              <a:avLst>
                <a:gd name="adj" fmla="val 50000"/>
              </a:avLst>
            </a:prstGeom>
            <a:solidFill>
              <a:schemeClr val="accent3"/>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9" name="Google Shape;699;p102"/>
            <p:cNvSpPr txBox="1"/>
            <p:nvPr/>
          </p:nvSpPr>
          <p:spPr>
            <a:xfrm>
              <a:off x="97079" y="2087232"/>
              <a:ext cx="1059000" cy="4539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GB" sz="900" b="1" i="0" u="none" strike="noStrike" cap="none">
                  <a:solidFill>
                    <a:schemeClr val="lt1"/>
                  </a:solidFill>
                  <a:latin typeface="Arial"/>
                  <a:ea typeface="Arial"/>
                  <a:cs typeface="Arial"/>
                  <a:sym typeface="Arial"/>
                </a:rPr>
                <a:t>Data Collection tools</a:t>
              </a:r>
              <a:endParaRPr sz="1100"/>
            </a:p>
          </p:txBody>
        </p:sp>
        <p:sp>
          <p:nvSpPr>
            <p:cNvPr id="700" name="Google Shape;700;p102"/>
            <p:cNvSpPr/>
            <p:nvPr/>
          </p:nvSpPr>
          <p:spPr>
            <a:xfrm rot="5400000">
              <a:off x="3618067" y="-987604"/>
              <a:ext cx="1218900" cy="5949000"/>
            </a:xfrm>
            <a:prstGeom prst="round2SameRect">
              <a:avLst>
                <a:gd name="adj1" fmla="val 16667"/>
                <a:gd name="adj2" fmla="val 0"/>
              </a:avLst>
            </a:prstGeom>
            <a:solidFill>
              <a:schemeClr val="lt1">
                <a:alpha val="89800"/>
              </a:schemeClr>
            </a:solidFill>
            <a:ln w="25400"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1" name="Google Shape;701;p102"/>
            <p:cNvSpPr txBox="1"/>
            <p:nvPr/>
          </p:nvSpPr>
          <p:spPr>
            <a:xfrm>
              <a:off x="1375825" y="1401470"/>
              <a:ext cx="5778300" cy="1206000"/>
            </a:xfrm>
            <a:prstGeom prst="rect">
              <a:avLst/>
            </a:prstGeom>
            <a:noFill/>
            <a:ln>
              <a:noFill/>
            </a:ln>
          </p:spPr>
          <p:txBody>
            <a:bodyPr spcFirstLastPara="1" wrap="square" lIns="48000" tIns="4275" rIns="4275" bIns="4275" anchor="ctr" anchorCtr="0">
              <a:noAutofit/>
            </a:bodyPr>
            <a:lstStyle/>
            <a:p>
              <a:pPr marL="38100" marR="0" lvl="1" indent="-53975" algn="l" rtl="0">
                <a:lnSpc>
                  <a:spcPct val="90000"/>
                </a:lnSpc>
                <a:spcBef>
                  <a:spcPts val="0"/>
                </a:spcBef>
                <a:spcAft>
                  <a:spcPts val="0"/>
                </a:spcAft>
                <a:buClr>
                  <a:srgbClr val="000000"/>
                </a:buClr>
                <a:buSzPts val="850"/>
                <a:buFont typeface="Arial"/>
                <a:buChar char="•"/>
              </a:pPr>
              <a:r>
                <a:rPr lang="en-GB" sz="850" b="1" i="0" u="none" strike="noStrike" cap="none">
                  <a:solidFill>
                    <a:srgbClr val="000000"/>
                  </a:solidFill>
                  <a:latin typeface="Arial"/>
                  <a:ea typeface="Arial"/>
                  <a:cs typeface="Arial"/>
                  <a:sym typeface="Arial"/>
                </a:rPr>
                <a:t>Pre-test/post-test </a:t>
              </a:r>
              <a:endParaRPr sz="850"/>
            </a:p>
            <a:p>
              <a:pPr marL="38100" marR="0" lvl="1" indent="-53975" algn="l" rtl="0">
                <a:lnSpc>
                  <a:spcPct val="90000"/>
                </a:lnSpc>
                <a:spcBef>
                  <a:spcPts val="100"/>
                </a:spcBef>
                <a:spcAft>
                  <a:spcPts val="0"/>
                </a:spcAft>
                <a:buClr>
                  <a:srgbClr val="000000"/>
                </a:buClr>
                <a:buSzPts val="850"/>
                <a:buFont typeface="Arial"/>
                <a:buChar char="•"/>
              </a:pPr>
              <a:r>
                <a:rPr lang="en-GB" sz="850" b="1" i="0" u="none" strike="noStrike" cap="none">
                  <a:solidFill>
                    <a:srgbClr val="000000"/>
                  </a:solidFill>
                  <a:latin typeface="Arial"/>
                  <a:ea typeface="Arial"/>
                  <a:cs typeface="Arial"/>
                  <a:sym typeface="Arial"/>
                </a:rPr>
                <a:t>Focus group interviews</a:t>
              </a:r>
              <a:endParaRPr sz="850"/>
            </a:p>
            <a:p>
              <a:pPr marL="38100" marR="0" lvl="1" indent="-53975" algn="l" rtl="0">
                <a:lnSpc>
                  <a:spcPct val="90000"/>
                </a:lnSpc>
                <a:spcBef>
                  <a:spcPts val="100"/>
                </a:spcBef>
                <a:spcAft>
                  <a:spcPts val="0"/>
                </a:spcAft>
                <a:buClr>
                  <a:srgbClr val="000000"/>
                </a:buClr>
                <a:buSzPts val="850"/>
                <a:buFont typeface="Arial"/>
                <a:buChar char="•"/>
              </a:pPr>
              <a:r>
                <a:rPr lang="en-GB" sz="850" b="1" i="0" u="none" strike="noStrike" cap="none">
                  <a:solidFill>
                    <a:srgbClr val="000000"/>
                  </a:solidFill>
                  <a:latin typeface="Arial"/>
                  <a:ea typeface="Arial"/>
                  <a:cs typeface="Arial"/>
                  <a:sym typeface="Arial"/>
                </a:rPr>
                <a:t>In-depth interviews</a:t>
              </a:r>
              <a:endParaRPr sz="850"/>
            </a:p>
            <a:p>
              <a:pPr marL="38100" marR="0" lvl="1" indent="-53975" algn="l" rtl="0">
                <a:lnSpc>
                  <a:spcPct val="90000"/>
                </a:lnSpc>
                <a:spcBef>
                  <a:spcPts val="100"/>
                </a:spcBef>
                <a:spcAft>
                  <a:spcPts val="0"/>
                </a:spcAft>
                <a:buClr>
                  <a:srgbClr val="000000"/>
                </a:buClr>
                <a:buSzPts val="850"/>
                <a:buFont typeface="Arial"/>
                <a:buChar char="•"/>
              </a:pPr>
              <a:r>
                <a:rPr lang="en-GB" sz="850" b="1" i="0" u="none" strike="noStrike" cap="none">
                  <a:solidFill>
                    <a:srgbClr val="000000"/>
                  </a:solidFill>
                  <a:latin typeface="Arial"/>
                  <a:ea typeface="Arial"/>
                  <a:cs typeface="Arial"/>
                  <a:sym typeface="Arial"/>
                </a:rPr>
                <a:t>Observations</a:t>
              </a:r>
              <a:endParaRPr sz="850"/>
            </a:p>
            <a:p>
              <a:pPr marL="38100" marR="0" lvl="1" indent="-53975" algn="l" rtl="0">
                <a:lnSpc>
                  <a:spcPct val="90000"/>
                </a:lnSpc>
                <a:spcBef>
                  <a:spcPts val="100"/>
                </a:spcBef>
                <a:spcAft>
                  <a:spcPts val="0"/>
                </a:spcAft>
                <a:buClr>
                  <a:srgbClr val="000000"/>
                </a:buClr>
                <a:buSzPts val="850"/>
                <a:buFont typeface="Arial"/>
                <a:buChar char="•"/>
              </a:pPr>
              <a:r>
                <a:rPr lang="en-GB" sz="850" b="1" i="0" u="none" strike="noStrike" cap="none">
                  <a:solidFill>
                    <a:srgbClr val="000000"/>
                  </a:solidFill>
                  <a:latin typeface="Arial"/>
                  <a:ea typeface="Arial"/>
                  <a:cs typeface="Arial"/>
                  <a:sym typeface="Arial"/>
                </a:rPr>
                <a:t>Surveys</a:t>
              </a:r>
              <a:endParaRPr sz="850"/>
            </a:p>
            <a:p>
              <a:pPr marL="38100" marR="0" lvl="1" indent="-53975" algn="l" rtl="0">
                <a:lnSpc>
                  <a:spcPct val="90000"/>
                </a:lnSpc>
                <a:spcBef>
                  <a:spcPts val="100"/>
                </a:spcBef>
                <a:spcAft>
                  <a:spcPts val="0"/>
                </a:spcAft>
                <a:buClr>
                  <a:srgbClr val="000000"/>
                </a:buClr>
                <a:buSzPts val="850"/>
                <a:buFont typeface="Arial"/>
                <a:buChar char="•"/>
              </a:pPr>
              <a:r>
                <a:rPr lang="en-GB" sz="850" b="1" i="0" u="none" strike="noStrike" cap="none">
                  <a:solidFill>
                    <a:srgbClr val="000000"/>
                  </a:solidFill>
                  <a:latin typeface="Arial"/>
                  <a:ea typeface="Arial"/>
                  <a:cs typeface="Arial"/>
                  <a:sym typeface="Arial"/>
                </a:rPr>
                <a:t>Learning assessments</a:t>
              </a:r>
              <a:endParaRPr sz="850"/>
            </a:p>
          </p:txBody>
        </p:sp>
        <p:sp>
          <p:nvSpPr>
            <p:cNvPr id="702" name="Google Shape;702;p102"/>
            <p:cNvSpPr/>
            <p:nvPr/>
          </p:nvSpPr>
          <p:spPr>
            <a:xfrm rot="5400000">
              <a:off x="-144428" y="2892160"/>
              <a:ext cx="1542000" cy="1253100"/>
            </a:xfrm>
            <a:prstGeom prst="chevron">
              <a:avLst>
                <a:gd name="adj" fmla="val 50000"/>
              </a:avLst>
            </a:prstGeom>
            <a:solidFill>
              <a:srgbClr val="ECCC1E"/>
            </a:solidFill>
            <a:ln w="25400" cap="flat" cmpd="sng">
              <a:solidFill>
                <a:srgbClr val="ECCC1E"/>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3" name="Google Shape;703;p102"/>
            <p:cNvSpPr txBox="1"/>
            <p:nvPr/>
          </p:nvSpPr>
          <p:spPr>
            <a:xfrm>
              <a:off x="97079" y="3388511"/>
              <a:ext cx="1059000" cy="4539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GB" sz="900" b="1" i="0" u="none" strike="noStrike" cap="none">
                  <a:solidFill>
                    <a:schemeClr val="lt1"/>
                  </a:solidFill>
                  <a:latin typeface="Arial"/>
                  <a:ea typeface="Arial"/>
                  <a:cs typeface="Arial"/>
                  <a:sym typeface="Arial"/>
                </a:rPr>
                <a:t>Research Value</a:t>
              </a:r>
              <a:endParaRPr sz="1100"/>
            </a:p>
          </p:txBody>
        </p:sp>
        <p:sp>
          <p:nvSpPr>
            <p:cNvPr id="704" name="Google Shape;704;p102"/>
            <p:cNvSpPr/>
            <p:nvPr/>
          </p:nvSpPr>
          <p:spPr>
            <a:xfrm rot="5400000">
              <a:off x="3773167" y="227559"/>
              <a:ext cx="908700" cy="5949000"/>
            </a:xfrm>
            <a:prstGeom prst="round2SameRect">
              <a:avLst>
                <a:gd name="adj1" fmla="val 16667"/>
                <a:gd name="adj2" fmla="val 0"/>
              </a:avLst>
            </a:prstGeom>
            <a:solidFill>
              <a:schemeClr val="lt1">
                <a:alpha val="89800"/>
              </a:schemeClr>
            </a:solidFill>
            <a:ln w="25400" cap="flat" cmpd="sng">
              <a:solidFill>
                <a:srgbClr val="ECCC1E"/>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5" name="Google Shape;705;p102"/>
            <p:cNvSpPr txBox="1"/>
            <p:nvPr/>
          </p:nvSpPr>
          <p:spPr>
            <a:xfrm>
              <a:off x="1375825" y="2795722"/>
              <a:ext cx="5778300" cy="825600"/>
            </a:xfrm>
            <a:prstGeom prst="rect">
              <a:avLst/>
            </a:prstGeom>
            <a:noFill/>
            <a:ln>
              <a:noFill/>
            </a:ln>
          </p:spPr>
          <p:txBody>
            <a:bodyPr spcFirstLastPara="1" wrap="square" lIns="53325" tIns="4775" rIns="4775" bIns="4775" anchor="ctr" anchorCtr="0">
              <a:noAutofit/>
            </a:bodyPr>
            <a:lstStyle/>
            <a:p>
              <a:pPr marL="38100" marR="0" lvl="1" indent="-57150" algn="l" rtl="0">
                <a:lnSpc>
                  <a:spcPct val="9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How Innovative approaches be introduced?</a:t>
              </a:r>
              <a:endParaRPr sz="900"/>
            </a:p>
            <a:p>
              <a:pPr marL="38100" marR="0" lvl="1" indent="-57150" algn="l" rtl="0">
                <a:lnSpc>
                  <a:spcPct val="90000"/>
                </a:lnSpc>
                <a:spcBef>
                  <a:spcPts val="10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How it contributes to achieving national, regional, and SDG goals?</a:t>
              </a:r>
              <a:endParaRPr sz="900"/>
            </a:p>
          </p:txBody>
        </p:sp>
        <p:sp>
          <p:nvSpPr>
            <p:cNvPr id="706" name="Google Shape;706;p102"/>
            <p:cNvSpPr/>
            <p:nvPr/>
          </p:nvSpPr>
          <p:spPr>
            <a:xfrm rot="5400000">
              <a:off x="-340178" y="4182933"/>
              <a:ext cx="1933500" cy="1253100"/>
            </a:xfrm>
            <a:prstGeom prst="chevron">
              <a:avLst>
                <a:gd name="adj" fmla="val 50000"/>
              </a:avLst>
            </a:prstGeom>
            <a:solidFill>
              <a:srgbClr val="F6912A"/>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7" name="Google Shape;707;p102"/>
            <p:cNvSpPr txBox="1"/>
            <p:nvPr/>
          </p:nvSpPr>
          <p:spPr>
            <a:xfrm>
              <a:off x="97079" y="4748820"/>
              <a:ext cx="1059000" cy="54000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GB" sz="800" b="1" i="0" u="none" strike="noStrike" cap="none">
                  <a:solidFill>
                    <a:schemeClr val="lt1"/>
                  </a:solidFill>
                  <a:latin typeface="Arial"/>
                  <a:ea typeface="Arial"/>
                  <a:cs typeface="Arial"/>
                  <a:sym typeface="Arial"/>
                </a:rPr>
                <a:t>Sustainability, Quality and Dissemination</a:t>
              </a:r>
              <a:endParaRPr sz="1000"/>
            </a:p>
          </p:txBody>
        </p:sp>
        <p:sp>
          <p:nvSpPr>
            <p:cNvPr id="708" name="Google Shape;708;p102"/>
            <p:cNvSpPr/>
            <p:nvPr/>
          </p:nvSpPr>
          <p:spPr>
            <a:xfrm rot="5400000">
              <a:off x="3318967" y="1764186"/>
              <a:ext cx="1809900" cy="5956200"/>
            </a:xfrm>
            <a:prstGeom prst="round2SameRect">
              <a:avLst>
                <a:gd name="adj1" fmla="val 16667"/>
                <a:gd name="adj2" fmla="val 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9" name="Google Shape;709;p102"/>
            <p:cNvSpPr txBox="1"/>
            <p:nvPr/>
          </p:nvSpPr>
          <p:spPr>
            <a:xfrm>
              <a:off x="1373206" y="3876053"/>
              <a:ext cx="5778300" cy="1693500"/>
            </a:xfrm>
            <a:prstGeom prst="rect">
              <a:avLst/>
            </a:prstGeom>
            <a:noFill/>
            <a:ln>
              <a:noFill/>
            </a:ln>
          </p:spPr>
          <p:txBody>
            <a:bodyPr spcFirstLastPara="1" wrap="square" lIns="48000" tIns="4275" rIns="4275" bIns="4275" anchor="ctr" anchorCtr="0">
              <a:noAutofit/>
            </a:bodyPr>
            <a:lstStyle/>
            <a:p>
              <a:pPr marL="38100" marR="0" lvl="1" indent="-50800" algn="l" rtl="0">
                <a:lnSpc>
                  <a:spcPct val="90000"/>
                </a:lnSpc>
                <a:spcBef>
                  <a:spcPts val="0"/>
                </a:spcBef>
                <a:spcAft>
                  <a:spcPts val="0"/>
                </a:spcAft>
                <a:buClr>
                  <a:srgbClr val="000000"/>
                </a:buClr>
                <a:buSzPts val="800"/>
                <a:buFont typeface="Arial"/>
                <a:buChar char="•"/>
              </a:pPr>
              <a:r>
                <a:rPr lang="en-GB" sz="800" b="1" i="0" u="none" strike="noStrike" cap="none">
                  <a:solidFill>
                    <a:srgbClr val="000000"/>
                  </a:solidFill>
                  <a:latin typeface="Arial"/>
                  <a:ea typeface="Arial"/>
                  <a:cs typeface="Arial"/>
                  <a:sym typeface="Arial"/>
                </a:rPr>
                <a:t>How would the project be able to sustain the research outcomes beyond the research lifetime? Are any policy documents to be released? And national programs to be adopted or integrated into? </a:t>
              </a:r>
              <a:endParaRPr sz="800"/>
            </a:p>
            <a:p>
              <a:pPr marL="38100" marR="0" lvl="1" indent="-50800" algn="l" rtl="0">
                <a:lnSpc>
                  <a:spcPct val="90000"/>
                </a:lnSpc>
                <a:spcBef>
                  <a:spcPts val="300"/>
                </a:spcBef>
                <a:spcAft>
                  <a:spcPts val="0"/>
                </a:spcAft>
                <a:buClr>
                  <a:srgbClr val="000000"/>
                </a:buClr>
                <a:buSzPts val="800"/>
                <a:buFont typeface="Arial"/>
                <a:buChar char="•"/>
              </a:pPr>
              <a:r>
                <a:rPr lang="en-GB" sz="800" b="1" i="0" u="none" strike="noStrike" cap="none">
                  <a:solidFill>
                    <a:srgbClr val="000000"/>
                  </a:solidFill>
                  <a:latin typeface="Arial"/>
                  <a:ea typeface="Arial"/>
                  <a:cs typeface="Arial"/>
                  <a:sym typeface="Arial"/>
                </a:rPr>
                <a:t>How can granting agency be confident you are following the best quality standards/indicators while conducting your project?</a:t>
              </a:r>
              <a:endParaRPr sz="800"/>
            </a:p>
            <a:p>
              <a:pPr marL="38100" marR="0" lvl="1" indent="-50800" algn="l" rtl="0">
                <a:lnSpc>
                  <a:spcPct val="90000"/>
                </a:lnSpc>
                <a:spcBef>
                  <a:spcPts val="300"/>
                </a:spcBef>
                <a:spcAft>
                  <a:spcPts val="0"/>
                </a:spcAft>
                <a:buClr>
                  <a:srgbClr val="000000"/>
                </a:buClr>
                <a:buSzPts val="800"/>
                <a:buFont typeface="Arial"/>
                <a:buChar char="•"/>
              </a:pPr>
              <a:r>
                <a:rPr lang="en-GB" sz="800" b="1" i="0" u="none" strike="noStrike" cap="none">
                  <a:solidFill>
                    <a:srgbClr val="000000"/>
                  </a:solidFill>
                  <a:latin typeface="Arial"/>
                  <a:ea typeface="Arial"/>
                  <a:cs typeface="Arial"/>
                  <a:sym typeface="Arial"/>
                </a:rPr>
                <a:t>What code of ethics will the project follow? (child rights/consents/data management &amp; privacy…)</a:t>
              </a:r>
              <a:endParaRPr sz="800"/>
            </a:p>
            <a:p>
              <a:pPr marL="38100" marR="0" lvl="1" indent="-50800" algn="l" rtl="0">
                <a:lnSpc>
                  <a:spcPct val="90000"/>
                </a:lnSpc>
                <a:spcBef>
                  <a:spcPts val="300"/>
                </a:spcBef>
                <a:spcAft>
                  <a:spcPts val="300"/>
                </a:spcAft>
                <a:buClr>
                  <a:srgbClr val="000000"/>
                </a:buClr>
                <a:buSzPts val="800"/>
                <a:buFont typeface="Arial"/>
                <a:buChar char="•"/>
              </a:pPr>
              <a:r>
                <a:rPr lang="en-GB" sz="800" b="1" i="0" u="none" strike="noStrike" cap="none">
                  <a:solidFill>
                    <a:srgbClr val="000000"/>
                  </a:solidFill>
                  <a:latin typeface="Arial"/>
                  <a:ea typeface="Arial"/>
                  <a:cs typeface="Arial"/>
                  <a:sym typeface="Arial"/>
                </a:rPr>
                <a:t>How does the team intend to disseminate and promote the outputs/outcomes of the project to target groups (policymakers, educators, practitioners..)</a:t>
              </a:r>
              <a:endParaRPr sz="800"/>
            </a:p>
          </p:txBody>
        </p:sp>
      </p:grpSp>
      <p:sp>
        <p:nvSpPr>
          <p:cNvPr id="710" name="Google Shape;710;p102"/>
          <p:cNvSpPr txBox="1"/>
          <p:nvPr/>
        </p:nvSpPr>
        <p:spPr>
          <a:xfrm>
            <a:off x="5467243" y="978738"/>
            <a:ext cx="3346200" cy="1116000"/>
          </a:xfrm>
          <a:prstGeom prst="rect">
            <a:avLst/>
          </a:prstGeom>
          <a:noFill/>
          <a:ln w="28575" cap="flat" cmpd="sng">
            <a:solidFill>
              <a:srgbClr val="4677C0"/>
            </a:solidFill>
            <a:prstDash val="solid"/>
            <a:round/>
            <a:headEnd type="none" w="sm" len="sm"/>
            <a:tailEnd type="none" w="sm" len="sm"/>
          </a:ln>
        </p:spPr>
        <p:txBody>
          <a:bodyPr spcFirstLastPara="1" wrap="square" lIns="68575" tIns="34275" rIns="68575" bIns="34275" anchor="t" anchorCtr="0">
            <a:spAutoFit/>
          </a:bodyPr>
          <a:lstStyle/>
          <a:p>
            <a:pPr marL="127000" marR="0" lvl="0" indent="-92075" algn="l" rtl="0">
              <a:lnSpc>
                <a:spcPct val="100000"/>
              </a:lnSpc>
              <a:spcBef>
                <a:spcPts val="0"/>
              </a:spcBef>
              <a:spcAft>
                <a:spcPts val="0"/>
              </a:spcAft>
              <a:buClr>
                <a:srgbClr val="000000"/>
              </a:buClr>
              <a:buSzPts val="850"/>
              <a:buChar char="•"/>
            </a:pPr>
            <a:r>
              <a:rPr lang="en-GB" sz="850" b="1" i="0" u="none" strike="noStrike" cap="none" dirty="0">
                <a:solidFill>
                  <a:schemeClr val="dk1"/>
                </a:solidFill>
              </a:rPr>
              <a:t>What is the theory the research team should be basing their work on?</a:t>
            </a:r>
            <a:endParaRPr sz="850" b="1" dirty="0"/>
          </a:p>
          <a:p>
            <a:pPr marL="127000" marR="0" lvl="0" indent="-92075" algn="l" rtl="0">
              <a:lnSpc>
                <a:spcPct val="100000"/>
              </a:lnSpc>
              <a:spcBef>
                <a:spcPts val="0"/>
              </a:spcBef>
              <a:spcAft>
                <a:spcPts val="0"/>
              </a:spcAft>
              <a:buClr>
                <a:srgbClr val="000000"/>
              </a:buClr>
              <a:buSzPts val="850"/>
              <a:buChar char="•"/>
            </a:pPr>
            <a:r>
              <a:rPr lang="en-GB" sz="850" b="1" i="0" u="none" strike="noStrike" cap="none" dirty="0">
                <a:solidFill>
                  <a:schemeClr val="dk1"/>
                </a:solidFill>
              </a:rPr>
              <a:t>Were there any relevant research projects somewhere in the world that worked hence promising to work in the context/s we intend to research?</a:t>
            </a:r>
            <a:endParaRPr sz="850" b="1" dirty="0"/>
          </a:p>
          <a:p>
            <a:pPr marL="127000" marR="0" lvl="0" indent="-92075" algn="l" rtl="0">
              <a:lnSpc>
                <a:spcPct val="100000"/>
              </a:lnSpc>
              <a:spcBef>
                <a:spcPts val="0"/>
              </a:spcBef>
              <a:spcAft>
                <a:spcPts val="0"/>
              </a:spcAft>
              <a:buClr>
                <a:srgbClr val="000000"/>
              </a:buClr>
              <a:buSzPts val="850"/>
              <a:buChar char="•"/>
            </a:pPr>
            <a:r>
              <a:rPr lang="en-GB" sz="850" b="1" i="0" u="none" strike="noStrike" cap="none" dirty="0">
                <a:solidFill>
                  <a:schemeClr val="dk1"/>
                </a:solidFill>
              </a:rPr>
              <a:t>How are you responding to the local context? What specificity are you considering (governance system – Rural/urban…)</a:t>
            </a:r>
            <a:endParaRPr sz="850" b="1" dirty="0"/>
          </a:p>
        </p:txBody>
      </p:sp>
      <p:sp>
        <p:nvSpPr>
          <p:cNvPr id="711" name="Google Shape;711;p102"/>
          <p:cNvSpPr txBox="1"/>
          <p:nvPr/>
        </p:nvSpPr>
        <p:spPr>
          <a:xfrm>
            <a:off x="5467243" y="2204457"/>
            <a:ext cx="3346200" cy="623400"/>
          </a:xfrm>
          <a:prstGeom prst="rect">
            <a:avLst/>
          </a:prstGeom>
          <a:noFill/>
          <a:ln w="28575" cap="flat" cmpd="sng">
            <a:solidFill>
              <a:srgbClr val="7BC7D1"/>
            </a:solidFill>
            <a:prstDash val="solid"/>
            <a:round/>
            <a:headEnd type="none" w="sm" len="sm"/>
            <a:tailEnd type="none" w="sm" len="sm"/>
          </a:ln>
        </p:spPr>
        <p:txBody>
          <a:bodyPr spcFirstLastPara="1" wrap="square" lIns="68575" tIns="34275" rIns="68575" bIns="34275" anchor="t" anchorCtr="0">
            <a:spAutoFit/>
          </a:bodyPr>
          <a:lstStyle/>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a:solidFill>
                  <a:schemeClr val="dk1"/>
                </a:solidFill>
                <a:latin typeface="Arial"/>
                <a:ea typeface="Arial"/>
                <a:cs typeface="Arial"/>
                <a:sym typeface="Arial"/>
              </a:rPr>
              <a:t>Are you developing your tools from scratch or are you adapting tools that have been tested and validated in other research projects?</a:t>
            </a:r>
            <a:endParaRPr sz="900"/>
          </a:p>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a:solidFill>
                  <a:schemeClr val="dk1"/>
                </a:solidFill>
                <a:latin typeface="Arial"/>
                <a:ea typeface="Arial"/>
                <a:cs typeface="Arial"/>
                <a:sym typeface="Arial"/>
              </a:rPr>
              <a:t>Sample design </a:t>
            </a:r>
            <a:endParaRPr sz="900"/>
          </a:p>
        </p:txBody>
      </p:sp>
      <p:sp>
        <p:nvSpPr>
          <p:cNvPr id="712" name="Google Shape;712;p102"/>
          <p:cNvSpPr txBox="1"/>
          <p:nvPr/>
        </p:nvSpPr>
        <p:spPr>
          <a:xfrm>
            <a:off x="5467243" y="2937540"/>
            <a:ext cx="3346200" cy="900300"/>
          </a:xfrm>
          <a:prstGeom prst="rect">
            <a:avLst/>
          </a:prstGeom>
          <a:noFill/>
          <a:ln w="28575" cap="flat" cmpd="sng">
            <a:solidFill>
              <a:srgbClr val="EDCD20"/>
            </a:solidFill>
            <a:prstDash val="solid"/>
            <a:round/>
            <a:headEnd type="none" w="sm" len="sm"/>
            <a:tailEnd type="none" w="sm" len="sm"/>
          </a:ln>
        </p:spPr>
        <p:txBody>
          <a:bodyPr spcFirstLastPara="1" wrap="square" lIns="68575" tIns="34275" rIns="68575" bIns="34275" anchor="t" anchorCtr="0">
            <a:spAutoFit/>
          </a:bodyPr>
          <a:lstStyle/>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a:solidFill>
                  <a:schemeClr val="dk1"/>
                </a:solidFill>
                <a:latin typeface="Arial"/>
                <a:ea typeface="Arial"/>
                <a:cs typeface="Arial"/>
                <a:sym typeface="Arial"/>
              </a:rPr>
              <a:t>What does the national strategic plan/s is/are targeting and how would my research project fit into the bigger picture and help move towards the target?</a:t>
            </a:r>
            <a:endParaRPr sz="1100"/>
          </a:p>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a:solidFill>
                  <a:schemeClr val="dk1"/>
                </a:solidFill>
                <a:latin typeface="Arial"/>
                <a:ea typeface="Arial"/>
                <a:cs typeface="Arial"/>
                <a:sym typeface="Arial"/>
              </a:rPr>
              <a:t>Relevance to SDGs (4)</a:t>
            </a:r>
            <a:endParaRPr sz="1100"/>
          </a:p>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a:solidFill>
                  <a:schemeClr val="dk1"/>
                </a:solidFill>
                <a:latin typeface="Arial"/>
                <a:ea typeface="Arial"/>
                <a:cs typeface="Arial"/>
                <a:sym typeface="Arial"/>
              </a:rPr>
              <a:t>Interlinkages with other national/regional projects (not separate islands)</a:t>
            </a:r>
            <a:endParaRPr sz="1100"/>
          </a:p>
        </p:txBody>
      </p:sp>
      <p:sp>
        <p:nvSpPr>
          <p:cNvPr id="713" name="Google Shape;713;p102"/>
          <p:cNvSpPr txBox="1"/>
          <p:nvPr/>
        </p:nvSpPr>
        <p:spPr>
          <a:xfrm>
            <a:off x="5467250" y="3947550"/>
            <a:ext cx="3346200" cy="900300"/>
          </a:xfrm>
          <a:prstGeom prst="rect">
            <a:avLst/>
          </a:prstGeom>
          <a:noFill/>
          <a:ln w="28575" cap="flat" cmpd="sng">
            <a:solidFill>
              <a:srgbClr val="F8912B"/>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1000"/>
              </a:spcBef>
              <a:spcAft>
                <a:spcPts val="0"/>
              </a:spcAft>
              <a:buNone/>
            </a:pPr>
            <a:endParaRPr sz="900" b="1" dirty="0">
              <a:solidFill>
                <a:schemeClr val="dk1"/>
              </a:solidFill>
            </a:endParaRPr>
          </a:p>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dirty="0">
                <a:solidFill>
                  <a:schemeClr val="dk1"/>
                </a:solidFill>
                <a:latin typeface="Arial"/>
                <a:ea typeface="Arial"/>
                <a:cs typeface="Arial"/>
                <a:sym typeface="Arial"/>
              </a:rPr>
              <a:t>What is the body that would carry on with research outcomes and is it represented?</a:t>
            </a:r>
            <a:endParaRPr sz="1100" dirty="0"/>
          </a:p>
          <a:p>
            <a:pPr marL="215900" marR="0" lvl="0" indent="-82550" algn="l" rtl="0">
              <a:lnSpc>
                <a:spcPct val="100000"/>
              </a:lnSpc>
              <a:spcBef>
                <a:spcPts val="0"/>
              </a:spcBef>
              <a:spcAft>
                <a:spcPts val="0"/>
              </a:spcAft>
              <a:buClr>
                <a:srgbClr val="000000"/>
              </a:buClr>
              <a:buSzPts val="900"/>
              <a:buFont typeface="Arial"/>
              <a:buChar char="•"/>
            </a:pPr>
            <a:r>
              <a:rPr lang="en-GB" sz="900" b="1" i="0" u="none" strike="noStrike" cap="none" dirty="0">
                <a:solidFill>
                  <a:schemeClr val="dk1"/>
                </a:solidFill>
                <a:latin typeface="Arial"/>
                <a:ea typeface="Arial"/>
                <a:cs typeface="Arial"/>
                <a:sym typeface="Arial"/>
              </a:rPr>
              <a:t>Dissemination activities and tools (conferences – websites – newsletters…)</a:t>
            </a:r>
            <a:endParaRPr sz="900" b="1" i="0" u="none" strike="noStrike" cap="none" dirty="0">
              <a:solidFill>
                <a:schemeClr val="dk1"/>
              </a:solidFill>
              <a:latin typeface="Arial"/>
              <a:ea typeface="Arial"/>
              <a:cs typeface="Arial"/>
              <a:sym typeface="Arial"/>
            </a:endParaRPr>
          </a:p>
          <a:p>
            <a:pPr marL="342900" marR="0" lvl="0" indent="0" algn="l" rtl="0">
              <a:lnSpc>
                <a:spcPct val="100000"/>
              </a:lnSpc>
              <a:spcBef>
                <a:spcPts val="0"/>
              </a:spcBef>
              <a:spcAft>
                <a:spcPts val="0"/>
              </a:spcAft>
              <a:buNone/>
            </a:pPr>
            <a:endParaRPr sz="9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0" animBg="1"/>
      <p:bldP spid="711" grpId="0" animBg="1"/>
      <p:bldP spid="712" grpId="0" animBg="1"/>
      <p:bldP spid="7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3"/>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300" b="1" dirty="0">
                <a:latin typeface="Century Gothic"/>
                <a:ea typeface="Century Gothic"/>
                <a:cs typeface="Century Gothic"/>
                <a:sym typeface="Century Gothic"/>
              </a:rPr>
              <a:t>Research Proposal: </a:t>
            </a:r>
            <a:r>
              <a:rPr lang="en-GB" sz="2300" dirty="0">
                <a:latin typeface="Century Gothic"/>
                <a:ea typeface="Century Gothic"/>
                <a:cs typeface="Century Gothic"/>
                <a:sym typeface="Century Gothic"/>
              </a:rPr>
              <a:t>Project Design and Methodology</a:t>
            </a:r>
            <a:endParaRPr sz="3200" dirty="0"/>
          </a:p>
        </p:txBody>
      </p:sp>
      <p:sp>
        <p:nvSpPr>
          <p:cNvPr id="719" name="Google Shape;719;p103"/>
          <p:cNvSpPr txBox="1">
            <a:spLocks noGrp="1"/>
          </p:cNvSpPr>
          <p:nvPr>
            <p:ph type="body" idx="1"/>
          </p:nvPr>
        </p:nvSpPr>
        <p:spPr>
          <a:xfrm>
            <a:off x="602975" y="1257299"/>
            <a:ext cx="7916100" cy="34749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en-GB" sz="2100" b="1" i="1" dirty="0"/>
              <a:t>Improvement</a:t>
            </a:r>
            <a:r>
              <a:rPr lang="en-GB" sz="2100" dirty="0"/>
              <a:t> is the keyword</a:t>
            </a:r>
            <a:endParaRPr sz="2100" dirty="0"/>
          </a:p>
          <a:p>
            <a:pPr marL="0" lvl="0" indent="0" algn="l" rtl="0">
              <a:lnSpc>
                <a:spcPct val="115000"/>
              </a:lnSpc>
              <a:spcBef>
                <a:spcPts val="1000"/>
              </a:spcBef>
              <a:spcAft>
                <a:spcPts val="1200"/>
              </a:spcAft>
              <a:buNone/>
            </a:pPr>
            <a:r>
              <a:rPr lang="en-GB" sz="2100" b="1" dirty="0">
                <a:solidFill>
                  <a:srgbClr val="FF9900"/>
                </a:solidFill>
              </a:rPr>
              <a:t>Examples:</a:t>
            </a:r>
            <a:endParaRPr sz="2100" dirty="0"/>
          </a:p>
          <a:p>
            <a:pPr marL="342900" lvl="0" indent="-317500" algn="l" rtl="0">
              <a:spcBef>
                <a:spcPts val="500"/>
              </a:spcBef>
              <a:spcAft>
                <a:spcPts val="0"/>
              </a:spcAft>
              <a:buSzPts val="2400"/>
              <a:buFont typeface="Arial"/>
              <a:buChar char="●"/>
            </a:pPr>
            <a:r>
              <a:rPr lang="en-GB" sz="1900" dirty="0"/>
              <a:t>A study on strengthening teachers’ competencies using mobile apps.</a:t>
            </a:r>
            <a:endParaRPr sz="2400" dirty="0"/>
          </a:p>
          <a:p>
            <a:pPr marL="342900" lvl="0" indent="-317500" algn="l" rtl="0">
              <a:spcBef>
                <a:spcPts val="1000"/>
              </a:spcBef>
              <a:spcAft>
                <a:spcPts val="0"/>
              </a:spcAft>
              <a:buSzPts val="2400"/>
              <a:buFont typeface="Arial"/>
              <a:buChar char="●"/>
            </a:pPr>
            <a:r>
              <a:rPr lang="en-GB" sz="1900" dirty="0"/>
              <a:t>A study into the way to improve students’ literacy and numeracy skills.</a:t>
            </a:r>
            <a:endParaRPr sz="2400" dirty="0"/>
          </a:p>
          <a:p>
            <a:pPr marL="342900" lvl="0" indent="-317500" algn="l" rtl="0">
              <a:spcBef>
                <a:spcPts val="1000"/>
              </a:spcBef>
              <a:spcAft>
                <a:spcPts val="0"/>
              </a:spcAft>
              <a:buSzPts val="2400"/>
              <a:buFont typeface="Arial"/>
              <a:buChar char="●"/>
            </a:pPr>
            <a:r>
              <a:rPr lang="en-GB" sz="1900" dirty="0"/>
              <a:t>A study on integrating specific teaching and learning strategy.</a:t>
            </a:r>
            <a:endParaRPr sz="2400" dirty="0"/>
          </a:p>
          <a:p>
            <a:pPr marL="0" lvl="0" indent="0" algn="l" rtl="0">
              <a:spcBef>
                <a:spcPts val="1000"/>
              </a:spcBef>
              <a:spcAft>
                <a:spcPts val="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4"/>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p>
            <a:pPr marL="558800" lvl="0" indent="-558800" algn="l" rtl="0">
              <a:lnSpc>
                <a:spcPct val="100000"/>
              </a:lnSpc>
              <a:spcBef>
                <a:spcPts val="0"/>
              </a:spcBef>
              <a:spcAft>
                <a:spcPts val="0"/>
              </a:spcAft>
              <a:buClr>
                <a:schemeClr val="lt1"/>
              </a:buClr>
              <a:buSzPts val="4500"/>
              <a:buFont typeface="Century Gothic"/>
              <a:buNone/>
            </a:pPr>
            <a:r>
              <a:rPr lang="en-GB" b="1">
                <a:latin typeface="Century Gothic"/>
                <a:ea typeface="Century Gothic"/>
                <a:cs typeface="Century Gothic"/>
                <a:sym typeface="Century Gothic"/>
              </a:rPr>
              <a:t>3. The How</a:t>
            </a:r>
            <a:endParaRPr b="1">
              <a:latin typeface="Century Gothic"/>
              <a:ea typeface="Century Gothic"/>
              <a:cs typeface="Century Gothic"/>
              <a:sym typeface="Century Gothic"/>
            </a:endParaRPr>
          </a:p>
          <a:p>
            <a:pPr marL="1473200" lvl="0" indent="-558800" algn="l" rtl="0">
              <a:lnSpc>
                <a:spcPct val="100000"/>
              </a:lnSpc>
              <a:spcBef>
                <a:spcPts val="0"/>
              </a:spcBef>
              <a:spcAft>
                <a:spcPts val="0"/>
              </a:spcAft>
              <a:buClr>
                <a:schemeClr val="lt1"/>
              </a:buClr>
              <a:buSzPts val="4500"/>
              <a:buFont typeface="Century Gothic"/>
              <a:buNone/>
            </a:pPr>
            <a:r>
              <a:rPr lang="en-GB" sz="3000">
                <a:latin typeface="Century Gothic"/>
                <a:ea typeface="Century Gothic"/>
                <a:cs typeface="Century Gothic"/>
                <a:sym typeface="Century Gothic"/>
              </a:rPr>
              <a:t>Time Planning</a:t>
            </a:r>
            <a:endParaRPr sz="3000">
              <a:latin typeface="Century Gothic"/>
              <a:ea typeface="Century Gothic"/>
              <a:cs typeface="Century Gothic"/>
              <a:sym typeface="Century Gothic"/>
            </a:endParaRPr>
          </a:p>
        </p:txBody>
      </p:sp>
      <p:sp>
        <p:nvSpPr>
          <p:cNvPr id="725" name="Google Shape;725;p10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28</a:t>
            </a:fld>
            <a:endParaRPr/>
          </a:p>
        </p:txBody>
      </p:sp>
      <p:pic>
        <p:nvPicPr>
          <p:cNvPr id="726" name="Google Shape;726;p104" descr="Hourglass 90% outline"/>
          <p:cNvPicPr preferRelativeResize="0"/>
          <p:nvPr/>
        </p:nvPicPr>
        <p:blipFill rotWithShape="1">
          <a:blip r:embed="rId3">
            <a:alphaModFix/>
          </a:blip>
          <a:srcRect/>
          <a:stretch/>
        </p:blipFill>
        <p:spPr>
          <a:xfrm>
            <a:off x="4571991" y="1585731"/>
            <a:ext cx="1297132" cy="12971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05"/>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dirty="0">
                <a:latin typeface="Century Gothic"/>
                <a:ea typeface="Century Gothic"/>
                <a:cs typeface="Century Gothic"/>
                <a:sym typeface="Century Gothic"/>
              </a:rPr>
              <a:t>Research Proposal: </a:t>
            </a:r>
            <a:r>
              <a:rPr lang="en-GB" sz="2400" dirty="0">
                <a:latin typeface="Century Gothic"/>
                <a:ea typeface="Century Gothic"/>
                <a:cs typeface="Century Gothic"/>
                <a:sym typeface="Century Gothic"/>
              </a:rPr>
              <a:t>Time Planning</a:t>
            </a:r>
            <a:endParaRPr sz="2400" dirty="0"/>
          </a:p>
        </p:txBody>
      </p:sp>
      <p:sp>
        <p:nvSpPr>
          <p:cNvPr id="732" name="Google Shape;732;p105"/>
          <p:cNvSpPr txBox="1">
            <a:spLocks noGrp="1"/>
          </p:cNvSpPr>
          <p:nvPr>
            <p:ph type="sldNum" idx="12"/>
          </p:nvPr>
        </p:nvSpPr>
        <p:spPr>
          <a:xfrm>
            <a:off x="8126513" y="4781543"/>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29</a:t>
            </a:fld>
            <a:endParaRPr/>
          </a:p>
        </p:txBody>
      </p:sp>
      <p:pic>
        <p:nvPicPr>
          <p:cNvPr id="733" name="Google Shape;733;p105"/>
          <p:cNvPicPr preferRelativeResize="0"/>
          <p:nvPr/>
        </p:nvPicPr>
        <p:blipFill rotWithShape="1">
          <a:blip r:embed="rId3">
            <a:alphaModFix/>
          </a:blip>
          <a:srcRect l="4467" t="41480" r="14165" b="25433"/>
          <a:stretch/>
        </p:blipFill>
        <p:spPr>
          <a:xfrm>
            <a:off x="394425" y="2893300"/>
            <a:ext cx="5215699" cy="1269265"/>
          </a:xfrm>
          <a:prstGeom prst="rect">
            <a:avLst/>
          </a:prstGeom>
          <a:noFill/>
          <a:ln>
            <a:noFill/>
          </a:ln>
        </p:spPr>
      </p:pic>
      <p:sp>
        <p:nvSpPr>
          <p:cNvPr id="734" name="Google Shape;734;p105"/>
          <p:cNvSpPr txBox="1"/>
          <p:nvPr/>
        </p:nvSpPr>
        <p:spPr>
          <a:xfrm flipH="1">
            <a:off x="394417" y="1009753"/>
            <a:ext cx="21756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u="none" strike="noStrike" cap="none">
                <a:solidFill>
                  <a:srgbClr val="000000"/>
                </a:solidFill>
                <a:latin typeface="Arial"/>
                <a:ea typeface="Arial"/>
                <a:cs typeface="Arial"/>
                <a:sym typeface="Arial"/>
              </a:rPr>
              <a:t>First: Time Plan per activities</a:t>
            </a:r>
            <a:endParaRPr sz="1100"/>
          </a:p>
        </p:txBody>
      </p:sp>
      <p:sp>
        <p:nvSpPr>
          <p:cNvPr id="735" name="Google Shape;735;p105"/>
          <p:cNvSpPr txBox="1"/>
          <p:nvPr/>
        </p:nvSpPr>
        <p:spPr>
          <a:xfrm flipH="1">
            <a:off x="394434" y="2605182"/>
            <a:ext cx="40974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u="none" strike="noStrike" cap="none">
                <a:solidFill>
                  <a:srgbClr val="000000"/>
                </a:solidFill>
                <a:latin typeface="Arial"/>
                <a:ea typeface="Arial"/>
                <a:cs typeface="Arial"/>
                <a:sym typeface="Arial"/>
              </a:rPr>
              <a:t>Second: Time Plan per Budget Category (Financial flow)</a:t>
            </a:r>
            <a:endParaRPr sz="1100"/>
          </a:p>
        </p:txBody>
      </p:sp>
      <p:sp>
        <p:nvSpPr>
          <p:cNvPr id="736" name="Google Shape;736;p105"/>
          <p:cNvSpPr/>
          <p:nvPr/>
        </p:nvSpPr>
        <p:spPr>
          <a:xfrm>
            <a:off x="1788974" y="2388624"/>
            <a:ext cx="312600" cy="178200"/>
          </a:xfrm>
          <a:prstGeom prst="downArrow">
            <a:avLst>
              <a:gd name="adj1" fmla="val 50000"/>
              <a:gd name="adj2" fmla="val 50000"/>
            </a:avLst>
          </a:prstGeom>
          <a:gradFill>
            <a:gsLst>
              <a:gs pos="0">
                <a:srgbClr val="FF900C"/>
              </a:gs>
              <a:gs pos="100000">
                <a:srgbClr val="FFB56B"/>
              </a:gs>
            </a:gsLst>
            <a:lin ang="16200038" scaled="0"/>
          </a:gra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37" name="Google Shape;737;p105"/>
          <p:cNvSpPr/>
          <p:nvPr/>
        </p:nvSpPr>
        <p:spPr>
          <a:xfrm>
            <a:off x="4285591" y="2388624"/>
            <a:ext cx="312600" cy="178200"/>
          </a:xfrm>
          <a:prstGeom prst="downArrow">
            <a:avLst>
              <a:gd name="adj1" fmla="val 50000"/>
              <a:gd name="adj2" fmla="val 50000"/>
            </a:avLst>
          </a:prstGeom>
          <a:gradFill>
            <a:gsLst>
              <a:gs pos="0">
                <a:srgbClr val="FF900C"/>
              </a:gs>
              <a:gs pos="100000">
                <a:srgbClr val="FFB56B"/>
              </a:gs>
            </a:gsLst>
            <a:lin ang="16200038" scaled="0"/>
          </a:gra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nvGrpSpPr>
          <p:cNvPr id="738" name="Google Shape;738;p105"/>
          <p:cNvGrpSpPr/>
          <p:nvPr/>
        </p:nvGrpSpPr>
        <p:grpSpPr>
          <a:xfrm>
            <a:off x="7167966" y="1857835"/>
            <a:ext cx="1172401" cy="483518"/>
            <a:chOff x="7020706" y="1621535"/>
            <a:chExt cx="1172401" cy="483518"/>
          </a:xfrm>
        </p:grpSpPr>
        <p:sp>
          <p:nvSpPr>
            <p:cNvPr id="739" name="Google Shape;739;p105"/>
            <p:cNvSpPr/>
            <p:nvPr/>
          </p:nvSpPr>
          <p:spPr>
            <a:xfrm>
              <a:off x="7020707" y="1621535"/>
              <a:ext cx="1172400" cy="1614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40" name="Google Shape;740;p105"/>
            <p:cNvSpPr/>
            <p:nvPr/>
          </p:nvSpPr>
          <p:spPr>
            <a:xfrm>
              <a:off x="7020706" y="1943654"/>
              <a:ext cx="1172400" cy="1614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41" name="Google Shape;741;p105"/>
            <p:cNvCxnSpPr>
              <a:stCxn id="740" idx="1"/>
              <a:endCxn id="739" idx="1"/>
            </p:cNvCxnSpPr>
            <p:nvPr/>
          </p:nvCxnSpPr>
          <p:spPr>
            <a:xfrm rot="10800000" flipH="1">
              <a:off x="7020706" y="1702154"/>
              <a:ext cx="600" cy="322200"/>
            </a:xfrm>
            <a:prstGeom prst="bentConnector3">
              <a:avLst>
                <a:gd name="adj1" fmla="val -396875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grpSp>
      <p:sp>
        <p:nvSpPr>
          <p:cNvPr id="742" name="Google Shape;742;p105"/>
          <p:cNvSpPr txBox="1"/>
          <p:nvPr/>
        </p:nvSpPr>
        <p:spPr>
          <a:xfrm flipH="1">
            <a:off x="6364893" y="1075027"/>
            <a:ext cx="24405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200" b="1" i="1" u="none" strike="noStrike" cap="none" dirty="0">
                <a:solidFill>
                  <a:srgbClr val="FF9900"/>
                </a:solidFill>
                <a:latin typeface="Arial"/>
                <a:ea typeface="Arial"/>
                <a:cs typeface="Arial"/>
                <a:sym typeface="Arial"/>
              </a:rPr>
              <a:t>Relationship between activities</a:t>
            </a:r>
            <a:endParaRPr sz="1100" dirty="0"/>
          </a:p>
        </p:txBody>
      </p:sp>
      <p:sp>
        <p:nvSpPr>
          <p:cNvPr id="743" name="Google Shape;743;p105"/>
          <p:cNvSpPr txBox="1"/>
          <p:nvPr/>
        </p:nvSpPr>
        <p:spPr>
          <a:xfrm flipH="1">
            <a:off x="6353758" y="2463461"/>
            <a:ext cx="21756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u="none" strike="noStrike" cap="none" dirty="0">
                <a:solidFill>
                  <a:srgbClr val="4677C0"/>
                </a:solidFill>
                <a:latin typeface="Arial"/>
                <a:ea typeface="Arial"/>
                <a:cs typeface="Arial"/>
                <a:sym typeface="Arial"/>
              </a:rPr>
              <a:t>2. Start to end</a:t>
            </a:r>
            <a:endParaRPr sz="1100" dirty="0"/>
          </a:p>
          <a:p>
            <a:pPr marL="0" marR="0" lvl="0" indent="0" algn="l" rtl="0">
              <a:lnSpc>
                <a:spcPct val="100000"/>
              </a:lnSpc>
              <a:spcBef>
                <a:spcPts val="0"/>
              </a:spcBef>
              <a:spcAft>
                <a:spcPts val="0"/>
              </a:spcAft>
              <a:buNone/>
            </a:pPr>
            <a:r>
              <a:rPr lang="en-GB" sz="1100" b="0" i="1" u="none" strike="noStrike" cap="none" dirty="0">
                <a:solidFill>
                  <a:srgbClr val="4677C0"/>
                </a:solidFill>
                <a:latin typeface="Arial"/>
                <a:ea typeface="Arial"/>
                <a:cs typeface="Arial"/>
                <a:sym typeface="Arial"/>
              </a:rPr>
              <a:t>An activity can only start after another has ended</a:t>
            </a:r>
            <a:endParaRPr sz="1100" dirty="0"/>
          </a:p>
        </p:txBody>
      </p:sp>
      <p:grpSp>
        <p:nvGrpSpPr>
          <p:cNvPr id="744" name="Google Shape;744;p105"/>
          <p:cNvGrpSpPr/>
          <p:nvPr/>
        </p:nvGrpSpPr>
        <p:grpSpPr>
          <a:xfrm>
            <a:off x="6448344" y="3162774"/>
            <a:ext cx="2373521" cy="437092"/>
            <a:chOff x="6639569" y="3036086"/>
            <a:chExt cx="2373521" cy="437092"/>
          </a:xfrm>
        </p:grpSpPr>
        <p:sp>
          <p:nvSpPr>
            <p:cNvPr id="745" name="Google Shape;745;p105"/>
            <p:cNvSpPr/>
            <p:nvPr/>
          </p:nvSpPr>
          <p:spPr>
            <a:xfrm>
              <a:off x="6639569" y="3036086"/>
              <a:ext cx="10098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46" name="Google Shape;746;p105"/>
            <p:cNvSpPr/>
            <p:nvPr/>
          </p:nvSpPr>
          <p:spPr>
            <a:xfrm>
              <a:off x="8003289" y="3323478"/>
              <a:ext cx="10098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47" name="Google Shape;747;p105"/>
            <p:cNvCxnSpPr>
              <a:stCxn id="745" idx="3"/>
              <a:endCxn id="746" idx="1"/>
            </p:cNvCxnSpPr>
            <p:nvPr/>
          </p:nvCxnSpPr>
          <p:spPr>
            <a:xfrm>
              <a:off x="7649369" y="3110936"/>
              <a:ext cx="354000" cy="287400"/>
            </a:xfrm>
            <a:prstGeom prst="bentConnector3">
              <a:avLst>
                <a:gd name="adj1" fmla="val 49989"/>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grpSp>
      <p:sp>
        <p:nvSpPr>
          <p:cNvPr id="748" name="Google Shape;748;p105"/>
          <p:cNvSpPr txBox="1"/>
          <p:nvPr/>
        </p:nvSpPr>
        <p:spPr>
          <a:xfrm flipH="1">
            <a:off x="6353758" y="3466016"/>
            <a:ext cx="21756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dirty="0">
                <a:solidFill>
                  <a:srgbClr val="4677C0"/>
                </a:solidFill>
              </a:rPr>
              <a:t>3</a:t>
            </a:r>
            <a:r>
              <a:rPr lang="en-GB" sz="1100" b="1" i="1" u="none" strike="noStrike" cap="none" dirty="0">
                <a:solidFill>
                  <a:srgbClr val="4677C0"/>
                </a:solidFill>
                <a:latin typeface="Arial"/>
                <a:ea typeface="Arial"/>
                <a:cs typeface="Arial"/>
                <a:sym typeface="Arial"/>
              </a:rPr>
              <a:t>. End to end</a:t>
            </a:r>
            <a:endParaRPr sz="1100" dirty="0"/>
          </a:p>
          <a:p>
            <a:pPr marL="0" marR="0" lvl="0" indent="0" algn="l" rtl="0">
              <a:lnSpc>
                <a:spcPct val="100000"/>
              </a:lnSpc>
              <a:spcBef>
                <a:spcPts val="0"/>
              </a:spcBef>
              <a:spcAft>
                <a:spcPts val="0"/>
              </a:spcAft>
              <a:buNone/>
            </a:pPr>
            <a:r>
              <a:rPr lang="en-GB" sz="1100" b="0" i="1" u="none" strike="noStrike" cap="none" dirty="0">
                <a:solidFill>
                  <a:srgbClr val="4677C0"/>
                </a:solidFill>
                <a:latin typeface="Arial"/>
                <a:ea typeface="Arial"/>
                <a:cs typeface="Arial"/>
                <a:sym typeface="Arial"/>
              </a:rPr>
              <a:t>Two activities should end together</a:t>
            </a:r>
            <a:endParaRPr sz="1100" dirty="0"/>
          </a:p>
        </p:txBody>
      </p:sp>
      <p:grpSp>
        <p:nvGrpSpPr>
          <p:cNvPr id="749" name="Google Shape;749;p105"/>
          <p:cNvGrpSpPr/>
          <p:nvPr/>
        </p:nvGrpSpPr>
        <p:grpSpPr>
          <a:xfrm>
            <a:off x="6696829" y="4173132"/>
            <a:ext cx="1638900" cy="446249"/>
            <a:chOff x="7020704" y="4162882"/>
            <a:chExt cx="1638900" cy="446249"/>
          </a:xfrm>
        </p:grpSpPr>
        <p:sp>
          <p:nvSpPr>
            <p:cNvPr id="750" name="Google Shape;750;p105"/>
            <p:cNvSpPr/>
            <p:nvPr/>
          </p:nvSpPr>
          <p:spPr>
            <a:xfrm>
              <a:off x="7020704" y="4162882"/>
              <a:ext cx="16383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51" name="Google Shape;751;p105"/>
            <p:cNvSpPr/>
            <p:nvPr/>
          </p:nvSpPr>
          <p:spPr>
            <a:xfrm>
              <a:off x="7649330" y="4459430"/>
              <a:ext cx="10098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52" name="Google Shape;752;p105"/>
            <p:cNvCxnSpPr>
              <a:stCxn id="750" idx="3"/>
              <a:endCxn id="751" idx="3"/>
            </p:cNvCxnSpPr>
            <p:nvPr/>
          </p:nvCxnSpPr>
          <p:spPr>
            <a:xfrm>
              <a:off x="8659004" y="4237732"/>
              <a:ext cx="600" cy="296400"/>
            </a:xfrm>
            <a:prstGeom prst="bentConnector3">
              <a:avLst>
                <a:gd name="adj1" fmla="val 39708375"/>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grpSp>
      <p:sp>
        <p:nvSpPr>
          <p:cNvPr id="753" name="Google Shape;753;p105"/>
          <p:cNvSpPr txBox="1"/>
          <p:nvPr/>
        </p:nvSpPr>
        <p:spPr>
          <a:xfrm flipH="1">
            <a:off x="6353758" y="1328835"/>
            <a:ext cx="2440500" cy="408000"/>
          </a:xfrm>
          <a:prstGeom prst="rect">
            <a:avLst/>
          </a:prstGeom>
          <a:noFill/>
          <a:ln>
            <a:noFill/>
          </a:ln>
        </p:spPr>
        <p:txBody>
          <a:bodyPr spcFirstLastPara="1" wrap="square" lIns="68575" tIns="34275" rIns="68575" bIns="34275" anchor="t" anchorCtr="0">
            <a:spAutoFit/>
          </a:bodyPr>
          <a:lstStyle/>
          <a:p>
            <a:pPr marR="0" lvl="0" algn="l" rtl="0">
              <a:lnSpc>
                <a:spcPct val="100000"/>
              </a:lnSpc>
              <a:spcBef>
                <a:spcPts val="0"/>
              </a:spcBef>
              <a:spcAft>
                <a:spcPts val="0"/>
              </a:spcAft>
              <a:buClr>
                <a:srgbClr val="000000"/>
              </a:buClr>
              <a:buSzPts val="1100"/>
            </a:pPr>
            <a:r>
              <a:rPr lang="en-GB" sz="1100" b="1" i="1" u="none" strike="noStrike" cap="none" dirty="0">
                <a:solidFill>
                  <a:srgbClr val="4677C0"/>
                </a:solidFill>
                <a:latin typeface="Arial"/>
                <a:ea typeface="Arial"/>
                <a:cs typeface="Arial"/>
                <a:sym typeface="Arial"/>
              </a:rPr>
              <a:t>1. Start to Start</a:t>
            </a:r>
            <a:endParaRPr sz="1100" dirty="0"/>
          </a:p>
          <a:p>
            <a:pPr marL="0" marR="0" lvl="0" indent="0" algn="l" rtl="0">
              <a:lnSpc>
                <a:spcPct val="100000"/>
              </a:lnSpc>
              <a:spcBef>
                <a:spcPts val="0"/>
              </a:spcBef>
              <a:spcAft>
                <a:spcPts val="0"/>
              </a:spcAft>
              <a:buNone/>
            </a:pPr>
            <a:r>
              <a:rPr lang="en-GB" sz="1100" b="0" i="1" u="none" strike="noStrike" cap="none" dirty="0">
                <a:solidFill>
                  <a:srgbClr val="4677C0"/>
                </a:solidFill>
                <a:latin typeface="Arial"/>
                <a:ea typeface="Arial"/>
                <a:cs typeface="Arial"/>
                <a:sym typeface="Arial"/>
              </a:rPr>
              <a:t>Two activities should start together</a:t>
            </a:r>
            <a:endParaRPr sz="1100" dirty="0"/>
          </a:p>
        </p:txBody>
      </p:sp>
      <p:grpSp>
        <p:nvGrpSpPr>
          <p:cNvPr id="754" name="Google Shape;754;p105"/>
          <p:cNvGrpSpPr/>
          <p:nvPr/>
        </p:nvGrpSpPr>
        <p:grpSpPr>
          <a:xfrm>
            <a:off x="139255" y="4285021"/>
            <a:ext cx="7779624" cy="767201"/>
            <a:chOff x="184451" y="4350249"/>
            <a:chExt cx="8260378" cy="767201"/>
          </a:xfrm>
        </p:grpSpPr>
        <p:sp>
          <p:nvSpPr>
            <p:cNvPr id="755" name="Google Shape;755;p105"/>
            <p:cNvSpPr/>
            <p:nvPr/>
          </p:nvSpPr>
          <p:spPr>
            <a:xfrm>
              <a:off x="1809861" y="4619328"/>
              <a:ext cx="1172400" cy="1614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56" name="Google Shape;756;p105"/>
            <p:cNvSpPr/>
            <p:nvPr/>
          </p:nvSpPr>
          <p:spPr>
            <a:xfrm>
              <a:off x="1830640" y="4927592"/>
              <a:ext cx="1345200" cy="158100"/>
            </a:xfrm>
            <a:prstGeom prst="rect">
              <a:avLst/>
            </a:prstGeom>
            <a:solidFill>
              <a:srgbClr val="00B05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57" name="Google Shape;757;p105"/>
            <p:cNvCxnSpPr>
              <a:stCxn id="756" idx="1"/>
              <a:endCxn id="755" idx="1"/>
            </p:cNvCxnSpPr>
            <p:nvPr/>
          </p:nvCxnSpPr>
          <p:spPr>
            <a:xfrm rot="10800000">
              <a:off x="1809940" y="4700042"/>
              <a:ext cx="20700" cy="306600"/>
            </a:xfrm>
            <a:prstGeom prst="bentConnector3">
              <a:avLst>
                <a:gd name="adj1" fmla="val 1321835"/>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758" name="Google Shape;758;p105"/>
            <p:cNvSpPr/>
            <p:nvPr/>
          </p:nvSpPr>
          <p:spPr>
            <a:xfrm>
              <a:off x="3334592" y="4612211"/>
              <a:ext cx="1422000" cy="1497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759" name="Google Shape;759;p105"/>
            <p:cNvCxnSpPr>
              <a:endCxn id="758" idx="1"/>
            </p:cNvCxnSpPr>
            <p:nvPr/>
          </p:nvCxnSpPr>
          <p:spPr>
            <a:xfrm>
              <a:off x="2986892" y="4633661"/>
              <a:ext cx="347700" cy="53400"/>
            </a:xfrm>
            <a:prstGeom prst="bentConnector3">
              <a:avLst>
                <a:gd name="adj1" fmla="val 50021"/>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760" name="Google Shape;760;p105"/>
            <p:cNvSpPr/>
            <p:nvPr/>
          </p:nvSpPr>
          <p:spPr>
            <a:xfrm>
              <a:off x="5140012" y="4607561"/>
              <a:ext cx="1638300" cy="2325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61" name="Google Shape;761;p105"/>
            <p:cNvSpPr/>
            <p:nvPr/>
          </p:nvSpPr>
          <p:spPr>
            <a:xfrm>
              <a:off x="5610134" y="4941446"/>
              <a:ext cx="1168200" cy="155100"/>
            </a:xfrm>
            <a:prstGeom prst="rect">
              <a:avLst/>
            </a:prstGeom>
            <a:solidFill>
              <a:srgbClr val="00B05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62" name="Google Shape;762;p105"/>
            <p:cNvCxnSpPr/>
            <p:nvPr/>
          </p:nvCxnSpPr>
          <p:spPr>
            <a:xfrm>
              <a:off x="4756284" y="4641560"/>
              <a:ext cx="383700" cy="546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cxnSp>
          <p:nvCxnSpPr>
            <p:cNvPr id="763" name="Google Shape;763;p105"/>
            <p:cNvCxnSpPr/>
            <p:nvPr/>
          </p:nvCxnSpPr>
          <p:spPr>
            <a:xfrm rot="-5400000" flipH="1">
              <a:off x="6634999" y="4897182"/>
              <a:ext cx="296400" cy="96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764" name="Google Shape;764;p105"/>
            <p:cNvSpPr txBox="1"/>
            <p:nvPr/>
          </p:nvSpPr>
          <p:spPr>
            <a:xfrm>
              <a:off x="184451" y="4567931"/>
              <a:ext cx="14598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rgbClr val="C00000"/>
                  </a:solidFill>
                  <a:latin typeface="Arial"/>
                  <a:ea typeface="Arial"/>
                  <a:cs typeface="Arial"/>
                  <a:sym typeface="Arial"/>
                </a:rPr>
                <a:t>Critical Path</a:t>
              </a:r>
              <a:endParaRPr sz="1100"/>
            </a:p>
            <a:p>
              <a:pPr marL="0" marR="0" lvl="0" indent="0" algn="l" rtl="0">
                <a:lnSpc>
                  <a:spcPct val="100000"/>
                </a:lnSpc>
                <a:spcBef>
                  <a:spcPts val="0"/>
                </a:spcBef>
                <a:spcAft>
                  <a:spcPts val="0"/>
                </a:spcAft>
                <a:buNone/>
              </a:pPr>
              <a:r>
                <a:rPr lang="en-GB" sz="900" b="1" i="1" u="none" strike="noStrike" cap="none">
                  <a:solidFill>
                    <a:srgbClr val="C00000"/>
                  </a:solidFill>
                  <a:latin typeface="Arial"/>
                  <a:ea typeface="Arial"/>
                  <a:cs typeface="Arial"/>
                  <a:sym typeface="Arial"/>
                </a:rPr>
                <a:t> (no delay is possible)</a:t>
              </a:r>
              <a:endParaRPr sz="1100"/>
            </a:p>
          </p:txBody>
        </p:sp>
        <p:sp>
          <p:nvSpPr>
            <p:cNvPr id="765" name="Google Shape;765;p105"/>
            <p:cNvSpPr txBox="1"/>
            <p:nvPr/>
          </p:nvSpPr>
          <p:spPr>
            <a:xfrm>
              <a:off x="6985028" y="4880690"/>
              <a:ext cx="14598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rgbClr val="00B050"/>
                  </a:solidFill>
                  <a:latin typeface="Arial"/>
                  <a:ea typeface="Arial"/>
                  <a:cs typeface="Arial"/>
                  <a:sym typeface="Arial"/>
                </a:rPr>
                <a:t>Normal Path</a:t>
              </a:r>
              <a:endParaRPr sz="1100"/>
            </a:p>
          </p:txBody>
        </p:sp>
        <p:sp>
          <p:nvSpPr>
            <p:cNvPr id="766" name="Google Shape;766;p105"/>
            <p:cNvSpPr txBox="1"/>
            <p:nvPr/>
          </p:nvSpPr>
          <p:spPr>
            <a:xfrm>
              <a:off x="1788977" y="4593580"/>
              <a:ext cx="14598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Needs Assessment</a:t>
              </a:r>
              <a:endParaRPr sz="1100"/>
            </a:p>
          </p:txBody>
        </p:sp>
        <p:sp>
          <p:nvSpPr>
            <p:cNvPr id="767" name="Google Shape;767;p105"/>
            <p:cNvSpPr txBox="1"/>
            <p:nvPr/>
          </p:nvSpPr>
          <p:spPr>
            <a:xfrm>
              <a:off x="3393504" y="4576091"/>
              <a:ext cx="15198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App Design &amp; testing</a:t>
              </a:r>
              <a:endParaRPr sz="1100"/>
            </a:p>
          </p:txBody>
        </p:sp>
        <p:sp>
          <p:nvSpPr>
            <p:cNvPr id="768" name="Google Shape;768;p105"/>
            <p:cNvSpPr txBox="1"/>
            <p:nvPr/>
          </p:nvSpPr>
          <p:spPr>
            <a:xfrm>
              <a:off x="5317513" y="4637078"/>
              <a:ext cx="14598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Training Teachers</a:t>
              </a:r>
              <a:endParaRPr sz="1100"/>
            </a:p>
          </p:txBody>
        </p:sp>
        <p:sp>
          <p:nvSpPr>
            <p:cNvPr id="769" name="Google Shape;769;p105"/>
            <p:cNvSpPr txBox="1"/>
            <p:nvPr/>
          </p:nvSpPr>
          <p:spPr>
            <a:xfrm>
              <a:off x="1793082" y="4910512"/>
              <a:ext cx="16752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800" b="1" i="1" u="none" strike="noStrike" cap="none">
                  <a:solidFill>
                    <a:schemeClr val="lt1"/>
                  </a:solidFill>
                  <a:latin typeface="Arial"/>
                  <a:ea typeface="Arial"/>
                  <a:cs typeface="Arial"/>
                  <a:sym typeface="Arial"/>
                </a:rPr>
                <a:t>Recruitment of Trainees</a:t>
              </a:r>
              <a:endParaRPr sz="1100"/>
            </a:p>
          </p:txBody>
        </p:sp>
        <p:sp>
          <p:nvSpPr>
            <p:cNvPr id="770" name="Google Shape;770;p105"/>
            <p:cNvSpPr txBox="1"/>
            <p:nvPr/>
          </p:nvSpPr>
          <p:spPr>
            <a:xfrm>
              <a:off x="5625659" y="4909550"/>
              <a:ext cx="11409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Teacher Guide</a:t>
              </a:r>
              <a:endParaRPr sz="1100"/>
            </a:p>
          </p:txBody>
        </p:sp>
        <p:sp>
          <p:nvSpPr>
            <p:cNvPr id="771" name="Google Shape;771;p105"/>
            <p:cNvSpPr/>
            <p:nvPr/>
          </p:nvSpPr>
          <p:spPr>
            <a:xfrm>
              <a:off x="3317275" y="4795781"/>
              <a:ext cx="1422000" cy="1497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772" name="Google Shape;772;p105"/>
            <p:cNvCxnSpPr/>
            <p:nvPr/>
          </p:nvCxnSpPr>
          <p:spPr>
            <a:xfrm>
              <a:off x="3028970" y="4784006"/>
              <a:ext cx="167700" cy="657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cxnSp>
          <p:nvCxnSpPr>
            <p:cNvPr id="773" name="Google Shape;773;p105"/>
            <p:cNvCxnSpPr/>
            <p:nvPr/>
          </p:nvCxnSpPr>
          <p:spPr>
            <a:xfrm rot="10800000" flipH="1">
              <a:off x="4751271" y="4764118"/>
              <a:ext cx="407100" cy="660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774" name="Google Shape;774;p105"/>
            <p:cNvSpPr txBox="1"/>
            <p:nvPr/>
          </p:nvSpPr>
          <p:spPr>
            <a:xfrm>
              <a:off x="3276599" y="4759661"/>
              <a:ext cx="15456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700" b="1" i="1" u="none" strike="noStrike" cap="none">
                  <a:solidFill>
                    <a:schemeClr val="lt1"/>
                  </a:solidFill>
                  <a:latin typeface="Arial"/>
                  <a:ea typeface="Arial"/>
                  <a:cs typeface="Arial"/>
                  <a:sym typeface="Arial"/>
                </a:rPr>
                <a:t>Developing training content</a:t>
              </a:r>
              <a:endParaRPr sz="1000"/>
            </a:p>
          </p:txBody>
        </p:sp>
        <p:sp>
          <p:nvSpPr>
            <p:cNvPr id="775" name="Google Shape;775;p105"/>
            <p:cNvSpPr txBox="1"/>
            <p:nvPr/>
          </p:nvSpPr>
          <p:spPr>
            <a:xfrm>
              <a:off x="1735420" y="4350249"/>
              <a:ext cx="40452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100" b="1" i="1" u="none" strike="noStrike" cap="none">
                  <a:solidFill>
                    <a:schemeClr val="dk1"/>
                  </a:solidFill>
                  <a:latin typeface="Arial"/>
                  <a:ea typeface="Arial"/>
                  <a:cs typeface="Arial"/>
                  <a:sym typeface="Arial"/>
                </a:rPr>
                <a:t>Mobile App Example</a:t>
              </a:r>
              <a:endParaRPr sz="1100"/>
            </a:p>
          </p:txBody>
        </p:sp>
        <p:sp>
          <p:nvSpPr>
            <p:cNvPr id="776" name="Google Shape;776;p105"/>
            <p:cNvSpPr/>
            <p:nvPr/>
          </p:nvSpPr>
          <p:spPr>
            <a:xfrm>
              <a:off x="3196686" y="4875234"/>
              <a:ext cx="2222400" cy="165900"/>
            </a:xfrm>
            <a:prstGeom prst="bentUpArrow">
              <a:avLst>
                <a:gd name="adj1" fmla="val 25000"/>
                <a:gd name="adj2" fmla="val 25000"/>
                <a:gd name="adj3" fmla="val 25000"/>
              </a:avLst>
            </a:prstGeom>
            <a:solidFill>
              <a:srgbClr val="F8912B"/>
            </a:solidFill>
            <a:ln w="25400" cap="flat" cmpd="sng">
              <a:solidFill>
                <a:srgbClr val="F8912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8912B"/>
                </a:solidFill>
                <a:latin typeface="Arial"/>
                <a:ea typeface="Arial"/>
                <a:cs typeface="Arial"/>
                <a:sym typeface="Arial"/>
              </a:endParaRPr>
            </a:p>
          </p:txBody>
        </p:sp>
      </p:grpSp>
      <p:graphicFrame>
        <p:nvGraphicFramePr>
          <p:cNvPr id="777" name="Google Shape;777;p105"/>
          <p:cNvGraphicFramePr/>
          <p:nvPr/>
        </p:nvGraphicFramePr>
        <p:xfrm>
          <a:off x="394436" y="1359932"/>
          <a:ext cx="5215700" cy="924577"/>
        </p:xfrm>
        <a:graphic>
          <a:graphicData uri="http://schemas.openxmlformats.org/drawingml/2006/table">
            <a:tbl>
              <a:tblPr firstRow="1" bandRow="1">
                <a:noFill/>
                <a:tableStyleId>{B1B95797-56AE-460D-8998-3C65DA099E83}</a:tableStyleId>
              </a:tblPr>
              <a:tblGrid>
                <a:gridCol w="1169300">
                  <a:extLst>
                    <a:ext uri="{9D8B030D-6E8A-4147-A177-3AD203B41FA5}">
                      <a16:colId xmlns:a16="http://schemas.microsoft.com/office/drawing/2014/main" val="20000"/>
                    </a:ext>
                  </a:extLst>
                </a:gridCol>
                <a:gridCol w="337200">
                  <a:extLst>
                    <a:ext uri="{9D8B030D-6E8A-4147-A177-3AD203B41FA5}">
                      <a16:colId xmlns:a16="http://schemas.microsoft.com/office/drawing/2014/main" val="20001"/>
                    </a:ext>
                  </a:extLst>
                </a:gridCol>
                <a:gridCol w="337200">
                  <a:extLst>
                    <a:ext uri="{9D8B030D-6E8A-4147-A177-3AD203B41FA5}">
                      <a16:colId xmlns:a16="http://schemas.microsoft.com/office/drawing/2014/main" val="20002"/>
                    </a:ext>
                  </a:extLst>
                </a:gridCol>
                <a:gridCol w="337200">
                  <a:extLst>
                    <a:ext uri="{9D8B030D-6E8A-4147-A177-3AD203B41FA5}">
                      <a16:colId xmlns:a16="http://schemas.microsoft.com/office/drawing/2014/main" val="20003"/>
                    </a:ext>
                  </a:extLst>
                </a:gridCol>
                <a:gridCol w="337200">
                  <a:extLst>
                    <a:ext uri="{9D8B030D-6E8A-4147-A177-3AD203B41FA5}">
                      <a16:colId xmlns:a16="http://schemas.microsoft.com/office/drawing/2014/main" val="20004"/>
                    </a:ext>
                  </a:extLst>
                </a:gridCol>
                <a:gridCol w="337200">
                  <a:extLst>
                    <a:ext uri="{9D8B030D-6E8A-4147-A177-3AD203B41FA5}">
                      <a16:colId xmlns:a16="http://schemas.microsoft.com/office/drawing/2014/main" val="20005"/>
                    </a:ext>
                  </a:extLst>
                </a:gridCol>
                <a:gridCol w="337200">
                  <a:extLst>
                    <a:ext uri="{9D8B030D-6E8A-4147-A177-3AD203B41FA5}">
                      <a16:colId xmlns:a16="http://schemas.microsoft.com/office/drawing/2014/main" val="20006"/>
                    </a:ext>
                  </a:extLst>
                </a:gridCol>
                <a:gridCol w="337200">
                  <a:extLst>
                    <a:ext uri="{9D8B030D-6E8A-4147-A177-3AD203B41FA5}">
                      <a16:colId xmlns:a16="http://schemas.microsoft.com/office/drawing/2014/main" val="20007"/>
                    </a:ext>
                  </a:extLst>
                </a:gridCol>
                <a:gridCol w="337200">
                  <a:extLst>
                    <a:ext uri="{9D8B030D-6E8A-4147-A177-3AD203B41FA5}">
                      <a16:colId xmlns:a16="http://schemas.microsoft.com/office/drawing/2014/main" val="20008"/>
                    </a:ext>
                  </a:extLst>
                </a:gridCol>
                <a:gridCol w="337200">
                  <a:extLst>
                    <a:ext uri="{9D8B030D-6E8A-4147-A177-3AD203B41FA5}">
                      <a16:colId xmlns:a16="http://schemas.microsoft.com/office/drawing/2014/main" val="20009"/>
                    </a:ext>
                  </a:extLst>
                </a:gridCol>
                <a:gridCol w="337200">
                  <a:extLst>
                    <a:ext uri="{9D8B030D-6E8A-4147-A177-3AD203B41FA5}">
                      <a16:colId xmlns:a16="http://schemas.microsoft.com/office/drawing/2014/main" val="20010"/>
                    </a:ext>
                  </a:extLst>
                </a:gridCol>
                <a:gridCol w="337200">
                  <a:extLst>
                    <a:ext uri="{9D8B030D-6E8A-4147-A177-3AD203B41FA5}">
                      <a16:colId xmlns:a16="http://schemas.microsoft.com/office/drawing/2014/main" val="20011"/>
                    </a:ext>
                  </a:extLst>
                </a:gridCol>
                <a:gridCol w="337200">
                  <a:extLst>
                    <a:ext uri="{9D8B030D-6E8A-4147-A177-3AD203B41FA5}">
                      <a16:colId xmlns:a16="http://schemas.microsoft.com/office/drawing/2014/main" val="20012"/>
                    </a:ext>
                  </a:extLst>
                </a:gridCol>
              </a:tblGrid>
              <a:tr h="299750">
                <a:tc>
                  <a:txBody>
                    <a:bodyPr/>
                    <a:lstStyle/>
                    <a:p>
                      <a:pPr marL="0" marR="0" lvl="0" indent="0" algn="l" rtl="0">
                        <a:lnSpc>
                          <a:spcPct val="100000"/>
                        </a:lnSpc>
                        <a:spcBef>
                          <a:spcPts val="0"/>
                        </a:spcBef>
                        <a:spcAft>
                          <a:spcPts val="0"/>
                        </a:spcAft>
                        <a:buNone/>
                      </a:pPr>
                      <a:r>
                        <a:rPr lang="en-GB" sz="900" u="none" strike="noStrike" cap="none"/>
                        <a:t>Activity</a:t>
                      </a:r>
                      <a:endParaRPr sz="900"/>
                    </a:p>
                  </a:txBody>
                  <a:tcPr marL="68600" marR="68600" marT="34300" marB="34300"/>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Q1</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Q2</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Q3</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Q4</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Q1</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Q2</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Q3</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Q4</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Q1</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Q2</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Q3</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Q4</a:t>
                      </a:r>
                      <a:endParaRPr sz="900"/>
                    </a:p>
                  </a:txBody>
                  <a:tcPr marL="68600" marR="68600" marT="34300" marB="34300" anchor="ctr"/>
                </a:tc>
                <a:extLst>
                  <a:ext uri="{0D108BD9-81ED-4DB2-BD59-A6C34878D82A}">
                    <a16:rowId xmlns:a16="http://schemas.microsoft.com/office/drawing/2014/main" val="10000"/>
                  </a:ext>
                </a:extLst>
              </a:tr>
              <a:tr h="205750">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extLst>
                  <a:ext uri="{0D108BD9-81ED-4DB2-BD59-A6C34878D82A}">
                    <a16:rowId xmlns:a16="http://schemas.microsoft.com/office/drawing/2014/main" val="10001"/>
                  </a:ext>
                </a:extLst>
              </a:tr>
              <a:tr h="205750">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extLst>
                  <a:ext uri="{0D108BD9-81ED-4DB2-BD59-A6C34878D82A}">
                    <a16:rowId xmlns:a16="http://schemas.microsoft.com/office/drawing/2014/main" val="10002"/>
                  </a:ext>
                </a:extLst>
              </a:tr>
              <a:tr h="205750">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p:bldP spid="736" grpId="0" animBg="1"/>
      <p:bldP spid="737" grpId="0" animBg="1"/>
      <p:bldP spid="742" grpId="0"/>
      <p:bldP spid="743" grpId="0"/>
      <p:bldP spid="748" grpId="0"/>
      <p:bldP spid="7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9"/>
          <p:cNvSpPr txBox="1">
            <a:spLocks noGrp="1"/>
          </p:cNvSpPr>
          <p:nvPr>
            <p:ph type="title"/>
          </p:nvPr>
        </p:nvSpPr>
        <p:spPr>
          <a:xfrm>
            <a:off x="264994" y="335391"/>
            <a:ext cx="2373600" cy="4504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800"/>
              <a:buFont typeface="Arial"/>
              <a:buNone/>
            </a:pPr>
            <a:r>
              <a:rPr lang="en-GB"/>
              <a:t>Agenda</a:t>
            </a:r>
            <a:endParaRPr>
              <a:latin typeface="Century Gothic"/>
              <a:ea typeface="Century Gothic"/>
              <a:cs typeface="Century Gothic"/>
              <a:sym typeface="Century Gothic"/>
            </a:endParaRPr>
          </a:p>
        </p:txBody>
      </p:sp>
      <p:sp>
        <p:nvSpPr>
          <p:cNvPr id="426" name="Google Shape;426;p79"/>
          <p:cNvSpPr txBox="1">
            <a:spLocks noGrp="1"/>
          </p:cNvSpPr>
          <p:nvPr>
            <p:ph type="body" idx="1"/>
          </p:nvPr>
        </p:nvSpPr>
        <p:spPr>
          <a:xfrm>
            <a:off x="3071813" y="335391"/>
            <a:ext cx="5807400" cy="4504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000"/>
              </a:spcBef>
              <a:spcAft>
                <a:spcPts val="0"/>
              </a:spcAft>
              <a:buSzPts val="2600"/>
              <a:buNone/>
            </a:pPr>
            <a:r>
              <a:rPr lang="en-GB" sz="2400" b="1"/>
              <a:t>Introduction</a:t>
            </a:r>
            <a:endParaRPr sz="2400" b="1"/>
          </a:p>
          <a:p>
            <a:pPr marL="0" lvl="0" indent="0" algn="l" rtl="0">
              <a:lnSpc>
                <a:spcPct val="100000"/>
              </a:lnSpc>
              <a:spcBef>
                <a:spcPts val="1000"/>
              </a:spcBef>
              <a:spcAft>
                <a:spcPts val="0"/>
              </a:spcAft>
              <a:buSzPts val="2600"/>
              <a:buNone/>
            </a:pPr>
            <a:r>
              <a:rPr lang="en-GB" sz="2400" b="1"/>
              <a:t>Part 1: The Who and Why</a:t>
            </a:r>
            <a:endParaRPr sz="2400" b="1"/>
          </a:p>
          <a:p>
            <a:pPr marL="0" lvl="0" indent="0" algn="l" rtl="0">
              <a:lnSpc>
                <a:spcPct val="100000"/>
              </a:lnSpc>
              <a:spcBef>
                <a:spcPts val="1000"/>
              </a:spcBef>
              <a:spcAft>
                <a:spcPts val="0"/>
              </a:spcAft>
              <a:buSzPts val="2600"/>
              <a:buNone/>
            </a:pPr>
            <a:r>
              <a:rPr lang="en-GB" sz="2400" b="1"/>
              <a:t>Part 2: The What </a:t>
            </a:r>
            <a:endParaRPr sz="2400" b="1"/>
          </a:p>
          <a:p>
            <a:pPr marL="0" lvl="0" indent="342900" algn="l" rtl="0">
              <a:lnSpc>
                <a:spcPct val="100000"/>
              </a:lnSpc>
              <a:spcBef>
                <a:spcPts val="1000"/>
              </a:spcBef>
              <a:spcAft>
                <a:spcPts val="0"/>
              </a:spcAft>
              <a:buSzPts val="2600"/>
              <a:buNone/>
            </a:pPr>
            <a:r>
              <a:rPr lang="en-GB" sz="2400" b="1">
                <a:solidFill>
                  <a:srgbClr val="FF9900"/>
                </a:solidFill>
              </a:rPr>
              <a:t>Q&amp;A</a:t>
            </a:r>
            <a:endParaRPr sz="2400" b="1">
              <a:solidFill>
                <a:srgbClr val="FF9900"/>
              </a:solidFill>
            </a:endParaRPr>
          </a:p>
          <a:p>
            <a:pPr marL="0" lvl="0" indent="0" algn="l" rtl="0">
              <a:lnSpc>
                <a:spcPct val="100000"/>
              </a:lnSpc>
              <a:spcBef>
                <a:spcPts val="1000"/>
              </a:spcBef>
              <a:spcAft>
                <a:spcPts val="0"/>
              </a:spcAft>
              <a:buSzPts val="2600"/>
              <a:buNone/>
            </a:pPr>
            <a:r>
              <a:rPr lang="en-GB" sz="2400" b="1"/>
              <a:t>Part 3: The How </a:t>
            </a:r>
            <a:endParaRPr sz="2400" b="1"/>
          </a:p>
          <a:p>
            <a:pPr marL="0" lvl="0" indent="342900" algn="l" rtl="0">
              <a:lnSpc>
                <a:spcPct val="100000"/>
              </a:lnSpc>
              <a:spcBef>
                <a:spcPts val="1000"/>
              </a:spcBef>
              <a:spcAft>
                <a:spcPts val="0"/>
              </a:spcAft>
              <a:buSzPts val="2600"/>
              <a:buNone/>
            </a:pPr>
            <a:r>
              <a:rPr lang="en-GB" sz="2400" b="1">
                <a:solidFill>
                  <a:srgbClr val="FF9900"/>
                </a:solidFill>
              </a:rPr>
              <a:t>Q&amp;A</a:t>
            </a:r>
            <a:endParaRPr sz="2400" b="1">
              <a:solidFill>
                <a:srgbClr val="FF9900"/>
              </a:solidFill>
            </a:endParaRPr>
          </a:p>
          <a:p>
            <a:pPr marL="0" lvl="0" indent="0" algn="l" rtl="0">
              <a:lnSpc>
                <a:spcPct val="100000"/>
              </a:lnSpc>
              <a:spcBef>
                <a:spcPts val="1000"/>
              </a:spcBef>
              <a:spcAft>
                <a:spcPts val="0"/>
              </a:spcAft>
              <a:buSzPts val="2600"/>
              <a:buNone/>
            </a:pPr>
            <a:r>
              <a:rPr lang="en-GB" sz="2400" b="1"/>
              <a:t>Part 4: The So What?</a:t>
            </a:r>
            <a:endParaRPr sz="2400" b="1"/>
          </a:p>
          <a:p>
            <a:pPr marL="0" lvl="0" indent="342900" algn="l" rtl="0">
              <a:lnSpc>
                <a:spcPct val="100000"/>
              </a:lnSpc>
              <a:spcBef>
                <a:spcPts val="1000"/>
              </a:spcBef>
              <a:spcAft>
                <a:spcPts val="0"/>
              </a:spcAft>
              <a:buSzPts val="2600"/>
              <a:buNone/>
            </a:pPr>
            <a:r>
              <a:rPr lang="en-GB" sz="2400" b="1">
                <a:solidFill>
                  <a:srgbClr val="FF9900"/>
                </a:solidFill>
              </a:rPr>
              <a:t>Q&amp;A</a:t>
            </a:r>
            <a:endParaRPr sz="2400"/>
          </a:p>
        </p:txBody>
      </p:sp>
      <p:sp>
        <p:nvSpPr>
          <p:cNvPr id="427" name="Google Shape;427;p7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6"/>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dirty="0">
                <a:latin typeface="Century Gothic"/>
                <a:ea typeface="Century Gothic"/>
                <a:cs typeface="Century Gothic"/>
                <a:sym typeface="Century Gothic"/>
              </a:rPr>
              <a:t>Research Proposal: </a:t>
            </a:r>
            <a:r>
              <a:rPr lang="en-GB" sz="2400" dirty="0">
                <a:latin typeface="Century Gothic"/>
                <a:ea typeface="Century Gothic"/>
                <a:cs typeface="Century Gothic"/>
                <a:sym typeface="Century Gothic"/>
              </a:rPr>
              <a:t>Time Planning</a:t>
            </a:r>
            <a:endParaRPr sz="2400" dirty="0"/>
          </a:p>
        </p:txBody>
      </p:sp>
      <p:sp>
        <p:nvSpPr>
          <p:cNvPr id="783" name="Google Shape;783;p106"/>
          <p:cNvSpPr txBox="1">
            <a:spLocks noGrp="1"/>
          </p:cNvSpPr>
          <p:nvPr>
            <p:ph type="sldNum" idx="12"/>
          </p:nvPr>
        </p:nvSpPr>
        <p:spPr>
          <a:xfrm>
            <a:off x="8126513" y="4781543"/>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30</a:t>
            </a:fld>
            <a:endParaRPr/>
          </a:p>
        </p:txBody>
      </p:sp>
      <p:pic>
        <p:nvPicPr>
          <p:cNvPr id="784" name="Google Shape;784;p106"/>
          <p:cNvPicPr preferRelativeResize="0"/>
          <p:nvPr/>
        </p:nvPicPr>
        <p:blipFill rotWithShape="1">
          <a:blip r:embed="rId3">
            <a:alphaModFix/>
          </a:blip>
          <a:srcRect l="4467" t="41480" r="14165" b="25433"/>
          <a:stretch/>
        </p:blipFill>
        <p:spPr>
          <a:xfrm>
            <a:off x="394425" y="3325498"/>
            <a:ext cx="5215699" cy="999799"/>
          </a:xfrm>
          <a:prstGeom prst="rect">
            <a:avLst/>
          </a:prstGeom>
          <a:noFill/>
          <a:ln>
            <a:noFill/>
          </a:ln>
        </p:spPr>
      </p:pic>
      <p:sp>
        <p:nvSpPr>
          <p:cNvPr id="785" name="Google Shape;785;p106"/>
          <p:cNvSpPr txBox="1"/>
          <p:nvPr/>
        </p:nvSpPr>
        <p:spPr>
          <a:xfrm flipH="1">
            <a:off x="394417" y="1009753"/>
            <a:ext cx="21756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u="none" strike="noStrike" cap="none">
                <a:solidFill>
                  <a:srgbClr val="000000"/>
                </a:solidFill>
                <a:latin typeface="Arial"/>
                <a:ea typeface="Arial"/>
                <a:cs typeface="Arial"/>
                <a:sym typeface="Arial"/>
              </a:rPr>
              <a:t>First: Time Plan per activities</a:t>
            </a:r>
            <a:endParaRPr sz="1100"/>
          </a:p>
        </p:txBody>
      </p:sp>
      <p:sp>
        <p:nvSpPr>
          <p:cNvPr id="786" name="Google Shape;786;p106"/>
          <p:cNvSpPr txBox="1"/>
          <p:nvPr/>
        </p:nvSpPr>
        <p:spPr>
          <a:xfrm flipH="1">
            <a:off x="394434" y="3013182"/>
            <a:ext cx="40974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u="none" strike="noStrike" cap="none">
                <a:solidFill>
                  <a:srgbClr val="000000"/>
                </a:solidFill>
                <a:latin typeface="Arial"/>
                <a:ea typeface="Arial"/>
                <a:cs typeface="Arial"/>
                <a:sym typeface="Arial"/>
              </a:rPr>
              <a:t>Second: Time Plan per Budget Category (Financial flow)</a:t>
            </a:r>
            <a:endParaRPr sz="1100"/>
          </a:p>
        </p:txBody>
      </p:sp>
      <p:sp>
        <p:nvSpPr>
          <p:cNvPr id="787" name="Google Shape;787;p106"/>
          <p:cNvSpPr/>
          <p:nvPr/>
        </p:nvSpPr>
        <p:spPr>
          <a:xfrm>
            <a:off x="1788974" y="2388624"/>
            <a:ext cx="312600" cy="178200"/>
          </a:xfrm>
          <a:prstGeom prst="downArrow">
            <a:avLst>
              <a:gd name="adj1" fmla="val 50000"/>
              <a:gd name="adj2" fmla="val 50000"/>
            </a:avLst>
          </a:prstGeom>
          <a:gradFill>
            <a:gsLst>
              <a:gs pos="0">
                <a:srgbClr val="FF900C"/>
              </a:gs>
              <a:gs pos="100000">
                <a:srgbClr val="FFB56B"/>
              </a:gs>
            </a:gsLst>
            <a:lin ang="16200038" scaled="0"/>
          </a:gra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88" name="Google Shape;788;p106"/>
          <p:cNvSpPr/>
          <p:nvPr/>
        </p:nvSpPr>
        <p:spPr>
          <a:xfrm>
            <a:off x="4285591" y="2418373"/>
            <a:ext cx="312600" cy="178200"/>
          </a:xfrm>
          <a:prstGeom prst="downArrow">
            <a:avLst>
              <a:gd name="adj1" fmla="val 50000"/>
              <a:gd name="adj2" fmla="val 50000"/>
            </a:avLst>
          </a:prstGeom>
          <a:gradFill>
            <a:gsLst>
              <a:gs pos="0">
                <a:srgbClr val="FF900C"/>
              </a:gs>
              <a:gs pos="100000">
                <a:srgbClr val="FFB56B"/>
              </a:gs>
            </a:gsLst>
            <a:lin ang="16200038" scaled="0"/>
          </a:gra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nvGrpSpPr>
          <p:cNvPr id="789" name="Google Shape;789;p106"/>
          <p:cNvGrpSpPr/>
          <p:nvPr/>
        </p:nvGrpSpPr>
        <p:grpSpPr>
          <a:xfrm>
            <a:off x="7167966" y="1857835"/>
            <a:ext cx="1172401" cy="483518"/>
            <a:chOff x="7020706" y="1621535"/>
            <a:chExt cx="1172401" cy="483518"/>
          </a:xfrm>
        </p:grpSpPr>
        <p:sp>
          <p:nvSpPr>
            <p:cNvPr id="790" name="Google Shape;790;p106"/>
            <p:cNvSpPr/>
            <p:nvPr/>
          </p:nvSpPr>
          <p:spPr>
            <a:xfrm>
              <a:off x="7020707" y="1621535"/>
              <a:ext cx="1172400" cy="1614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91" name="Google Shape;791;p106"/>
            <p:cNvSpPr/>
            <p:nvPr/>
          </p:nvSpPr>
          <p:spPr>
            <a:xfrm>
              <a:off x="7020706" y="1943654"/>
              <a:ext cx="1172400" cy="1614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92" name="Google Shape;792;p106"/>
            <p:cNvCxnSpPr>
              <a:stCxn id="791" idx="1"/>
              <a:endCxn id="790" idx="1"/>
            </p:cNvCxnSpPr>
            <p:nvPr/>
          </p:nvCxnSpPr>
          <p:spPr>
            <a:xfrm rot="10800000" flipH="1">
              <a:off x="7020706" y="1702154"/>
              <a:ext cx="600" cy="322200"/>
            </a:xfrm>
            <a:prstGeom prst="bentConnector3">
              <a:avLst>
                <a:gd name="adj1" fmla="val -396875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grpSp>
      <p:sp>
        <p:nvSpPr>
          <p:cNvPr id="793" name="Google Shape;793;p106"/>
          <p:cNvSpPr txBox="1"/>
          <p:nvPr/>
        </p:nvSpPr>
        <p:spPr>
          <a:xfrm flipH="1">
            <a:off x="6364893" y="1075027"/>
            <a:ext cx="24405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200" b="1" i="1" u="none" strike="noStrike" cap="none">
                <a:solidFill>
                  <a:srgbClr val="FF9900"/>
                </a:solidFill>
                <a:latin typeface="Arial"/>
                <a:ea typeface="Arial"/>
                <a:cs typeface="Arial"/>
                <a:sym typeface="Arial"/>
              </a:rPr>
              <a:t>Relationship between activities</a:t>
            </a:r>
            <a:endParaRPr sz="1100"/>
          </a:p>
        </p:txBody>
      </p:sp>
      <p:sp>
        <p:nvSpPr>
          <p:cNvPr id="794" name="Google Shape;794;p106"/>
          <p:cNvSpPr txBox="1"/>
          <p:nvPr/>
        </p:nvSpPr>
        <p:spPr>
          <a:xfrm flipH="1">
            <a:off x="6353758" y="2463461"/>
            <a:ext cx="21756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u="none" strike="noStrike" cap="none">
                <a:solidFill>
                  <a:srgbClr val="4677C0"/>
                </a:solidFill>
                <a:latin typeface="Arial"/>
                <a:ea typeface="Arial"/>
                <a:cs typeface="Arial"/>
                <a:sym typeface="Arial"/>
              </a:rPr>
              <a:t>2. Start to end</a:t>
            </a:r>
            <a:endParaRPr sz="1100"/>
          </a:p>
          <a:p>
            <a:pPr marL="0" marR="0" lvl="0" indent="0" algn="l" rtl="0">
              <a:lnSpc>
                <a:spcPct val="100000"/>
              </a:lnSpc>
              <a:spcBef>
                <a:spcPts val="0"/>
              </a:spcBef>
              <a:spcAft>
                <a:spcPts val="0"/>
              </a:spcAft>
              <a:buNone/>
            </a:pPr>
            <a:r>
              <a:rPr lang="en-GB" sz="1100" b="0" i="1" u="none" strike="noStrike" cap="none">
                <a:solidFill>
                  <a:srgbClr val="4677C0"/>
                </a:solidFill>
                <a:latin typeface="Arial"/>
                <a:ea typeface="Arial"/>
                <a:cs typeface="Arial"/>
                <a:sym typeface="Arial"/>
              </a:rPr>
              <a:t>An activity can only start after another has ended</a:t>
            </a:r>
            <a:endParaRPr sz="1100"/>
          </a:p>
        </p:txBody>
      </p:sp>
      <p:grpSp>
        <p:nvGrpSpPr>
          <p:cNvPr id="795" name="Google Shape;795;p106"/>
          <p:cNvGrpSpPr/>
          <p:nvPr/>
        </p:nvGrpSpPr>
        <p:grpSpPr>
          <a:xfrm>
            <a:off x="6448344" y="3162774"/>
            <a:ext cx="2373521" cy="437092"/>
            <a:chOff x="6639569" y="3036086"/>
            <a:chExt cx="2373521" cy="437092"/>
          </a:xfrm>
        </p:grpSpPr>
        <p:sp>
          <p:nvSpPr>
            <p:cNvPr id="796" name="Google Shape;796;p106"/>
            <p:cNvSpPr/>
            <p:nvPr/>
          </p:nvSpPr>
          <p:spPr>
            <a:xfrm>
              <a:off x="6639569" y="3036086"/>
              <a:ext cx="10098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97" name="Google Shape;797;p106"/>
            <p:cNvSpPr/>
            <p:nvPr/>
          </p:nvSpPr>
          <p:spPr>
            <a:xfrm>
              <a:off x="8003289" y="3323478"/>
              <a:ext cx="10098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798" name="Google Shape;798;p106"/>
            <p:cNvCxnSpPr>
              <a:stCxn id="796" idx="3"/>
              <a:endCxn id="797" idx="1"/>
            </p:cNvCxnSpPr>
            <p:nvPr/>
          </p:nvCxnSpPr>
          <p:spPr>
            <a:xfrm>
              <a:off x="7649369" y="3110936"/>
              <a:ext cx="354000" cy="287400"/>
            </a:xfrm>
            <a:prstGeom prst="bentConnector3">
              <a:avLst>
                <a:gd name="adj1" fmla="val 49989"/>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grpSp>
      <p:sp>
        <p:nvSpPr>
          <p:cNvPr id="799" name="Google Shape;799;p106"/>
          <p:cNvSpPr txBox="1"/>
          <p:nvPr/>
        </p:nvSpPr>
        <p:spPr>
          <a:xfrm flipH="1">
            <a:off x="6353758" y="3466016"/>
            <a:ext cx="21756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1100" b="1" i="1" dirty="0">
                <a:solidFill>
                  <a:srgbClr val="4677C0"/>
                </a:solidFill>
              </a:rPr>
              <a:t>3</a:t>
            </a:r>
            <a:r>
              <a:rPr lang="en-GB" sz="1100" b="1" i="1" u="none" strike="noStrike" cap="none" dirty="0">
                <a:solidFill>
                  <a:srgbClr val="4677C0"/>
                </a:solidFill>
                <a:latin typeface="Arial"/>
                <a:ea typeface="Arial"/>
                <a:cs typeface="Arial"/>
                <a:sym typeface="Arial"/>
              </a:rPr>
              <a:t>. End to end</a:t>
            </a:r>
            <a:endParaRPr sz="1100" dirty="0"/>
          </a:p>
          <a:p>
            <a:pPr marL="0" marR="0" lvl="0" indent="0" algn="l" rtl="0">
              <a:lnSpc>
                <a:spcPct val="100000"/>
              </a:lnSpc>
              <a:spcBef>
                <a:spcPts val="0"/>
              </a:spcBef>
              <a:spcAft>
                <a:spcPts val="0"/>
              </a:spcAft>
              <a:buNone/>
            </a:pPr>
            <a:r>
              <a:rPr lang="en-GB" sz="1100" b="0" i="1" u="none" strike="noStrike" cap="none" dirty="0">
                <a:solidFill>
                  <a:srgbClr val="4677C0"/>
                </a:solidFill>
                <a:latin typeface="Arial"/>
                <a:ea typeface="Arial"/>
                <a:cs typeface="Arial"/>
                <a:sym typeface="Arial"/>
              </a:rPr>
              <a:t>Two activities should end together</a:t>
            </a:r>
            <a:endParaRPr sz="1100" dirty="0"/>
          </a:p>
        </p:txBody>
      </p:sp>
      <p:grpSp>
        <p:nvGrpSpPr>
          <p:cNvPr id="800" name="Google Shape;800;p106"/>
          <p:cNvGrpSpPr/>
          <p:nvPr/>
        </p:nvGrpSpPr>
        <p:grpSpPr>
          <a:xfrm>
            <a:off x="6696829" y="4173132"/>
            <a:ext cx="1638900" cy="446249"/>
            <a:chOff x="7020704" y="4162882"/>
            <a:chExt cx="1638900" cy="446249"/>
          </a:xfrm>
        </p:grpSpPr>
        <p:sp>
          <p:nvSpPr>
            <p:cNvPr id="801" name="Google Shape;801;p106"/>
            <p:cNvSpPr/>
            <p:nvPr/>
          </p:nvSpPr>
          <p:spPr>
            <a:xfrm>
              <a:off x="7020704" y="4162882"/>
              <a:ext cx="16383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802" name="Google Shape;802;p106"/>
            <p:cNvSpPr/>
            <p:nvPr/>
          </p:nvSpPr>
          <p:spPr>
            <a:xfrm>
              <a:off x="7649330" y="4459430"/>
              <a:ext cx="1009800" cy="149700"/>
            </a:xfrm>
            <a:prstGeom prst="rect">
              <a:avLst/>
            </a:prstGeom>
            <a:solidFill>
              <a:schemeClr val="accent1"/>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803" name="Google Shape;803;p106"/>
            <p:cNvCxnSpPr>
              <a:stCxn id="801" idx="3"/>
              <a:endCxn id="802" idx="3"/>
            </p:cNvCxnSpPr>
            <p:nvPr/>
          </p:nvCxnSpPr>
          <p:spPr>
            <a:xfrm>
              <a:off x="8659004" y="4237732"/>
              <a:ext cx="600" cy="296400"/>
            </a:xfrm>
            <a:prstGeom prst="bentConnector3">
              <a:avLst>
                <a:gd name="adj1" fmla="val 39708375"/>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grpSp>
      <p:sp>
        <p:nvSpPr>
          <p:cNvPr id="804" name="Google Shape;804;p106"/>
          <p:cNvSpPr txBox="1"/>
          <p:nvPr/>
        </p:nvSpPr>
        <p:spPr>
          <a:xfrm flipH="1">
            <a:off x="6353758" y="1328835"/>
            <a:ext cx="2440500" cy="408000"/>
          </a:xfrm>
          <a:prstGeom prst="rect">
            <a:avLst/>
          </a:prstGeom>
          <a:noFill/>
          <a:ln>
            <a:noFill/>
          </a:ln>
        </p:spPr>
        <p:txBody>
          <a:bodyPr spcFirstLastPara="1" wrap="square" lIns="68575" tIns="34275" rIns="68575" bIns="34275" anchor="t" anchorCtr="0">
            <a:spAutoFit/>
          </a:bodyPr>
          <a:lstStyle/>
          <a:p>
            <a:pPr marR="0" lvl="0" algn="l" rtl="0">
              <a:lnSpc>
                <a:spcPct val="100000"/>
              </a:lnSpc>
              <a:spcBef>
                <a:spcPts val="0"/>
              </a:spcBef>
              <a:spcAft>
                <a:spcPts val="0"/>
              </a:spcAft>
              <a:buClr>
                <a:srgbClr val="000000"/>
              </a:buClr>
              <a:buSzPts val="1100"/>
            </a:pPr>
            <a:r>
              <a:rPr lang="en-GB" sz="1100" b="1" i="1" u="none" strike="noStrike" cap="none" dirty="0">
                <a:solidFill>
                  <a:srgbClr val="4677C0"/>
                </a:solidFill>
                <a:latin typeface="Arial"/>
                <a:ea typeface="Arial"/>
                <a:cs typeface="Arial"/>
                <a:sym typeface="Arial"/>
              </a:rPr>
              <a:t>1. Start to Start</a:t>
            </a:r>
            <a:endParaRPr sz="1100" dirty="0"/>
          </a:p>
          <a:p>
            <a:pPr marL="0" marR="0" lvl="0" indent="0" algn="l" rtl="0">
              <a:lnSpc>
                <a:spcPct val="100000"/>
              </a:lnSpc>
              <a:spcBef>
                <a:spcPts val="0"/>
              </a:spcBef>
              <a:spcAft>
                <a:spcPts val="0"/>
              </a:spcAft>
              <a:buNone/>
            </a:pPr>
            <a:r>
              <a:rPr lang="en-GB" sz="1100" b="0" i="1" u="none" strike="noStrike" cap="none" dirty="0">
                <a:solidFill>
                  <a:srgbClr val="4677C0"/>
                </a:solidFill>
                <a:latin typeface="Arial"/>
                <a:ea typeface="Arial"/>
                <a:cs typeface="Arial"/>
                <a:sym typeface="Arial"/>
              </a:rPr>
              <a:t>Two activities should start together</a:t>
            </a:r>
            <a:endParaRPr sz="1100" dirty="0"/>
          </a:p>
        </p:txBody>
      </p:sp>
      <p:grpSp>
        <p:nvGrpSpPr>
          <p:cNvPr id="805" name="Google Shape;805;p106"/>
          <p:cNvGrpSpPr/>
          <p:nvPr/>
        </p:nvGrpSpPr>
        <p:grpSpPr>
          <a:xfrm>
            <a:off x="168550" y="4368170"/>
            <a:ext cx="7686976" cy="711555"/>
            <a:chOff x="5948" y="4329735"/>
            <a:chExt cx="8438880" cy="818915"/>
          </a:xfrm>
        </p:grpSpPr>
        <p:sp>
          <p:nvSpPr>
            <p:cNvPr id="806" name="Google Shape;806;p106"/>
            <p:cNvSpPr/>
            <p:nvPr/>
          </p:nvSpPr>
          <p:spPr>
            <a:xfrm>
              <a:off x="1809861" y="4619328"/>
              <a:ext cx="1172400" cy="1614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807" name="Google Shape;807;p106"/>
            <p:cNvSpPr/>
            <p:nvPr/>
          </p:nvSpPr>
          <p:spPr>
            <a:xfrm>
              <a:off x="1830640" y="4927592"/>
              <a:ext cx="1345200" cy="158100"/>
            </a:xfrm>
            <a:prstGeom prst="rect">
              <a:avLst/>
            </a:prstGeom>
            <a:solidFill>
              <a:srgbClr val="00B05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808" name="Google Shape;808;p106"/>
            <p:cNvCxnSpPr>
              <a:stCxn id="807" idx="1"/>
              <a:endCxn id="806" idx="1"/>
            </p:cNvCxnSpPr>
            <p:nvPr/>
          </p:nvCxnSpPr>
          <p:spPr>
            <a:xfrm rot="10800000">
              <a:off x="1809940" y="4700042"/>
              <a:ext cx="20700" cy="306600"/>
            </a:xfrm>
            <a:prstGeom prst="bentConnector3">
              <a:avLst>
                <a:gd name="adj1" fmla="val 1363269"/>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809" name="Google Shape;809;p106"/>
            <p:cNvSpPr/>
            <p:nvPr/>
          </p:nvSpPr>
          <p:spPr>
            <a:xfrm>
              <a:off x="3334592" y="4612211"/>
              <a:ext cx="1422000" cy="1497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810" name="Google Shape;810;p106"/>
            <p:cNvCxnSpPr>
              <a:endCxn id="809" idx="1"/>
            </p:cNvCxnSpPr>
            <p:nvPr/>
          </p:nvCxnSpPr>
          <p:spPr>
            <a:xfrm>
              <a:off x="2980292" y="4653461"/>
              <a:ext cx="354300" cy="33600"/>
            </a:xfrm>
            <a:prstGeom prst="bentConnector3">
              <a:avLst>
                <a:gd name="adj1" fmla="val 50011"/>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811" name="Google Shape;811;p106"/>
            <p:cNvSpPr/>
            <p:nvPr/>
          </p:nvSpPr>
          <p:spPr>
            <a:xfrm>
              <a:off x="5140012" y="4607561"/>
              <a:ext cx="1638300" cy="2325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812" name="Google Shape;812;p106"/>
            <p:cNvSpPr/>
            <p:nvPr/>
          </p:nvSpPr>
          <p:spPr>
            <a:xfrm>
              <a:off x="5610134" y="4941446"/>
              <a:ext cx="1168200" cy="155100"/>
            </a:xfrm>
            <a:prstGeom prst="rect">
              <a:avLst/>
            </a:prstGeom>
            <a:solidFill>
              <a:srgbClr val="00B05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813" name="Google Shape;813;p106"/>
            <p:cNvCxnSpPr/>
            <p:nvPr/>
          </p:nvCxnSpPr>
          <p:spPr>
            <a:xfrm>
              <a:off x="4756284" y="4641560"/>
              <a:ext cx="383700" cy="546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cxnSp>
          <p:nvCxnSpPr>
            <p:cNvPr id="814" name="Google Shape;814;p106"/>
            <p:cNvCxnSpPr/>
            <p:nvPr/>
          </p:nvCxnSpPr>
          <p:spPr>
            <a:xfrm rot="-5400000" flipH="1">
              <a:off x="6634999" y="4897182"/>
              <a:ext cx="296400" cy="96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815" name="Google Shape;815;p106"/>
            <p:cNvSpPr txBox="1"/>
            <p:nvPr/>
          </p:nvSpPr>
          <p:spPr>
            <a:xfrm>
              <a:off x="5948" y="4557427"/>
              <a:ext cx="1638300" cy="398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rgbClr val="C00000"/>
                  </a:solidFill>
                  <a:latin typeface="Arial"/>
                  <a:ea typeface="Arial"/>
                  <a:cs typeface="Arial"/>
                  <a:sym typeface="Arial"/>
                </a:rPr>
                <a:t>Critical Path</a:t>
              </a:r>
              <a:endParaRPr sz="1100"/>
            </a:p>
            <a:p>
              <a:pPr marL="0" marR="0" lvl="0" indent="0" algn="l" rtl="0">
                <a:lnSpc>
                  <a:spcPct val="100000"/>
                </a:lnSpc>
                <a:spcBef>
                  <a:spcPts val="0"/>
                </a:spcBef>
                <a:spcAft>
                  <a:spcPts val="0"/>
                </a:spcAft>
                <a:buNone/>
              </a:pPr>
              <a:r>
                <a:rPr lang="en-GB" sz="900" b="1" i="1" u="none" strike="noStrike" cap="none">
                  <a:solidFill>
                    <a:srgbClr val="C00000"/>
                  </a:solidFill>
                  <a:latin typeface="Arial"/>
                  <a:ea typeface="Arial"/>
                  <a:cs typeface="Arial"/>
                  <a:sym typeface="Arial"/>
                </a:rPr>
                <a:t> (no delay is possible)</a:t>
              </a:r>
              <a:endParaRPr sz="1100"/>
            </a:p>
          </p:txBody>
        </p:sp>
        <p:sp>
          <p:nvSpPr>
            <p:cNvPr id="816" name="Google Shape;816;p106"/>
            <p:cNvSpPr txBox="1"/>
            <p:nvPr/>
          </p:nvSpPr>
          <p:spPr>
            <a:xfrm>
              <a:off x="6985028" y="4880690"/>
              <a:ext cx="1459800" cy="239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rgbClr val="00B050"/>
                  </a:solidFill>
                  <a:latin typeface="Arial"/>
                  <a:ea typeface="Arial"/>
                  <a:cs typeface="Arial"/>
                  <a:sym typeface="Arial"/>
                </a:rPr>
                <a:t>Normal Path</a:t>
              </a:r>
              <a:endParaRPr sz="1100"/>
            </a:p>
          </p:txBody>
        </p:sp>
        <p:sp>
          <p:nvSpPr>
            <p:cNvPr id="817" name="Google Shape;817;p106"/>
            <p:cNvSpPr txBox="1"/>
            <p:nvPr/>
          </p:nvSpPr>
          <p:spPr>
            <a:xfrm>
              <a:off x="1759514" y="4588717"/>
              <a:ext cx="1459800" cy="239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Needs Assessment</a:t>
              </a:r>
              <a:endParaRPr sz="1100"/>
            </a:p>
          </p:txBody>
        </p:sp>
        <p:sp>
          <p:nvSpPr>
            <p:cNvPr id="818" name="Google Shape;818;p106"/>
            <p:cNvSpPr txBox="1"/>
            <p:nvPr/>
          </p:nvSpPr>
          <p:spPr>
            <a:xfrm>
              <a:off x="3334579" y="4567532"/>
              <a:ext cx="1519800" cy="239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App Design &amp; testing</a:t>
              </a:r>
              <a:endParaRPr sz="1100"/>
            </a:p>
          </p:txBody>
        </p:sp>
        <p:sp>
          <p:nvSpPr>
            <p:cNvPr id="819" name="Google Shape;819;p106"/>
            <p:cNvSpPr txBox="1"/>
            <p:nvPr/>
          </p:nvSpPr>
          <p:spPr>
            <a:xfrm>
              <a:off x="5313149" y="4604263"/>
              <a:ext cx="1459800" cy="239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Training Teachers</a:t>
              </a:r>
              <a:endParaRPr sz="1100"/>
            </a:p>
          </p:txBody>
        </p:sp>
        <p:sp>
          <p:nvSpPr>
            <p:cNvPr id="820" name="Google Shape;820;p106"/>
            <p:cNvSpPr txBox="1"/>
            <p:nvPr/>
          </p:nvSpPr>
          <p:spPr>
            <a:xfrm>
              <a:off x="1809852" y="4895938"/>
              <a:ext cx="1675200" cy="221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800" b="1" i="1" u="none" strike="noStrike" cap="none">
                  <a:solidFill>
                    <a:schemeClr val="lt1"/>
                  </a:solidFill>
                  <a:latin typeface="Arial"/>
                  <a:ea typeface="Arial"/>
                  <a:cs typeface="Arial"/>
                  <a:sym typeface="Arial"/>
                </a:rPr>
                <a:t>Recruitment of Trainees</a:t>
              </a:r>
              <a:endParaRPr sz="1100"/>
            </a:p>
          </p:txBody>
        </p:sp>
        <p:sp>
          <p:nvSpPr>
            <p:cNvPr id="821" name="Google Shape;821;p106"/>
            <p:cNvSpPr txBox="1"/>
            <p:nvPr/>
          </p:nvSpPr>
          <p:spPr>
            <a:xfrm>
              <a:off x="5625659" y="4909550"/>
              <a:ext cx="1140900" cy="239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900" b="1" i="1" u="none" strike="noStrike" cap="none">
                  <a:solidFill>
                    <a:schemeClr val="lt1"/>
                  </a:solidFill>
                  <a:latin typeface="Arial"/>
                  <a:ea typeface="Arial"/>
                  <a:cs typeface="Arial"/>
                  <a:sym typeface="Arial"/>
                </a:rPr>
                <a:t>Teacher Guide</a:t>
              </a:r>
              <a:endParaRPr sz="1100"/>
            </a:p>
          </p:txBody>
        </p:sp>
        <p:sp>
          <p:nvSpPr>
            <p:cNvPr id="822" name="Google Shape;822;p106"/>
            <p:cNvSpPr/>
            <p:nvPr/>
          </p:nvSpPr>
          <p:spPr>
            <a:xfrm>
              <a:off x="3317275" y="4795781"/>
              <a:ext cx="1422000" cy="149700"/>
            </a:xfrm>
            <a:prstGeom prst="rect">
              <a:avLst/>
            </a:prstGeom>
            <a:solidFill>
              <a:srgbClr val="C00000"/>
            </a:solidFill>
            <a:ln w="25400" cap="flat" cmpd="sng">
              <a:solidFill>
                <a:srgbClr val="020D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823" name="Google Shape;823;p106"/>
            <p:cNvCxnSpPr/>
            <p:nvPr/>
          </p:nvCxnSpPr>
          <p:spPr>
            <a:xfrm>
              <a:off x="3034213" y="4812519"/>
              <a:ext cx="238500" cy="153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cxnSp>
          <p:nvCxnSpPr>
            <p:cNvPr id="824" name="Google Shape;824;p106"/>
            <p:cNvCxnSpPr/>
            <p:nvPr/>
          </p:nvCxnSpPr>
          <p:spPr>
            <a:xfrm rot="10800000" flipH="1">
              <a:off x="4751271" y="4764118"/>
              <a:ext cx="407100" cy="66000"/>
            </a:xfrm>
            <a:prstGeom prst="bentConnector3">
              <a:avLst>
                <a:gd name="adj1" fmla="val 50000"/>
              </a:avLst>
            </a:prstGeom>
            <a:noFill/>
            <a:ln w="38100" cap="flat" cmpd="sng">
              <a:solidFill>
                <a:schemeClr val="accent5"/>
              </a:solidFill>
              <a:prstDash val="solid"/>
              <a:round/>
              <a:headEnd type="triangle" w="med" len="med"/>
              <a:tailEnd type="triangle" w="med" len="med"/>
            </a:ln>
            <a:effectLst>
              <a:outerShdw blurRad="40000" dist="23000" dir="5400000" rotWithShape="0">
                <a:srgbClr val="000000">
                  <a:alpha val="34900"/>
                </a:srgbClr>
              </a:outerShdw>
            </a:effectLst>
          </p:spPr>
        </p:cxnSp>
        <p:sp>
          <p:nvSpPr>
            <p:cNvPr id="825" name="Google Shape;825;p106"/>
            <p:cNvSpPr txBox="1"/>
            <p:nvPr/>
          </p:nvSpPr>
          <p:spPr>
            <a:xfrm>
              <a:off x="3288346" y="4772551"/>
              <a:ext cx="1545600" cy="203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700" b="1" i="1" u="none" strike="noStrike" cap="none">
                  <a:solidFill>
                    <a:schemeClr val="lt1"/>
                  </a:solidFill>
                  <a:latin typeface="Arial"/>
                  <a:ea typeface="Arial"/>
                  <a:cs typeface="Arial"/>
                  <a:sym typeface="Arial"/>
                </a:rPr>
                <a:t>Developing training content</a:t>
              </a:r>
              <a:endParaRPr sz="1000"/>
            </a:p>
          </p:txBody>
        </p:sp>
        <p:sp>
          <p:nvSpPr>
            <p:cNvPr id="826" name="Google Shape;826;p106"/>
            <p:cNvSpPr txBox="1"/>
            <p:nvPr/>
          </p:nvSpPr>
          <p:spPr>
            <a:xfrm>
              <a:off x="1735420" y="4329735"/>
              <a:ext cx="4045200" cy="274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GB" sz="1100" b="1" i="1" u="none" strike="noStrike" cap="none">
                  <a:solidFill>
                    <a:schemeClr val="dk1"/>
                  </a:solidFill>
                  <a:latin typeface="Arial"/>
                  <a:ea typeface="Arial"/>
                  <a:cs typeface="Arial"/>
                  <a:sym typeface="Arial"/>
                </a:rPr>
                <a:t>Mobile App Example</a:t>
              </a:r>
              <a:endParaRPr sz="1100"/>
            </a:p>
          </p:txBody>
        </p:sp>
        <p:sp>
          <p:nvSpPr>
            <p:cNvPr id="827" name="Google Shape;827;p106"/>
            <p:cNvSpPr/>
            <p:nvPr/>
          </p:nvSpPr>
          <p:spPr>
            <a:xfrm>
              <a:off x="3196686" y="4875234"/>
              <a:ext cx="2222400" cy="165900"/>
            </a:xfrm>
            <a:prstGeom prst="bentUpArrow">
              <a:avLst>
                <a:gd name="adj1" fmla="val 25000"/>
                <a:gd name="adj2" fmla="val 25000"/>
                <a:gd name="adj3" fmla="val 25000"/>
              </a:avLst>
            </a:prstGeom>
            <a:solidFill>
              <a:srgbClr val="F8912B"/>
            </a:solidFill>
            <a:ln w="25400" cap="flat" cmpd="sng">
              <a:solidFill>
                <a:srgbClr val="F8912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8912B"/>
                </a:solidFill>
                <a:latin typeface="Arial"/>
                <a:ea typeface="Arial"/>
                <a:cs typeface="Arial"/>
                <a:sym typeface="Arial"/>
              </a:endParaRPr>
            </a:p>
          </p:txBody>
        </p:sp>
      </p:grpSp>
      <p:graphicFrame>
        <p:nvGraphicFramePr>
          <p:cNvPr id="828" name="Google Shape;828;p106"/>
          <p:cNvGraphicFramePr/>
          <p:nvPr/>
        </p:nvGraphicFramePr>
        <p:xfrm>
          <a:off x="394436" y="1363557"/>
          <a:ext cx="5348125" cy="1541857"/>
        </p:xfrm>
        <a:graphic>
          <a:graphicData uri="http://schemas.openxmlformats.org/drawingml/2006/table">
            <a:tbl>
              <a:tblPr firstRow="1" bandRow="1">
                <a:noFill/>
                <a:tableStyleId>{B1B95797-56AE-460D-8998-3C65DA099E83}</a:tableStyleId>
              </a:tblPr>
              <a:tblGrid>
                <a:gridCol w="1301725">
                  <a:extLst>
                    <a:ext uri="{9D8B030D-6E8A-4147-A177-3AD203B41FA5}">
                      <a16:colId xmlns:a16="http://schemas.microsoft.com/office/drawing/2014/main" val="20000"/>
                    </a:ext>
                  </a:extLst>
                </a:gridCol>
                <a:gridCol w="337200">
                  <a:extLst>
                    <a:ext uri="{9D8B030D-6E8A-4147-A177-3AD203B41FA5}">
                      <a16:colId xmlns:a16="http://schemas.microsoft.com/office/drawing/2014/main" val="20001"/>
                    </a:ext>
                  </a:extLst>
                </a:gridCol>
                <a:gridCol w="337200">
                  <a:extLst>
                    <a:ext uri="{9D8B030D-6E8A-4147-A177-3AD203B41FA5}">
                      <a16:colId xmlns:a16="http://schemas.microsoft.com/office/drawing/2014/main" val="20002"/>
                    </a:ext>
                  </a:extLst>
                </a:gridCol>
                <a:gridCol w="337200">
                  <a:extLst>
                    <a:ext uri="{9D8B030D-6E8A-4147-A177-3AD203B41FA5}">
                      <a16:colId xmlns:a16="http://schemas.microsoft.com/office/drawing/2014/main" val="20003"/>
                    </a:ext>
                  </a:extLst>
                </a:gridCol>
                <a:gridCol w="337200">
                  <a:extLst>
                    <a:ext uri="{9D8B030D-6E8A-4147-A177-3AD203B41FA5}">
                      <a16:colId xmlns:a16="http://schemas.microsoft.com/office/drawing/2014/main" val="20004"/>
                    </a:ext>
                  </a:extLst>
                </a:gridCol>
                <a:gridCol w="337200">
                  <a:extLst>
                    <a:ext uri="{9D8B030D-6E8A-4147-A177-3AD203B41FA5}">
                      <a16:colId xmlns:a16="http://schemas.microsoft.com/office/drawing/2014/main" val="20005"/>
                    </a:ext>
                  </a:extLst>
                </a:gridCol>
                <a:gridCol w="337200">
                  <a:extLst>
                    <a:ext uri="{9D8B030D-6E8A-4147-A177-3AD203B41FA5}">
                      <a16:colId xmlns:a16="http://schemas.microsoft.com/office/drawing/2014/main" val="20006"/>
                    </a:ext>
                  </a:extLst>
                </a:gridCol>
                <a:gridCol w="337200">
                  <a:extLst>
                    <a:ext uri="{9D8B030D-6E8A-4147-A177-3AD203B41FA5}">
                      <a16:colId xmlns:a16="http://schemas.microsoft.com/office/drawing/2014/main" val="20007"/>
                    </a:ext>
                  </a:extLst>
                </a:gridCol>
                <a:gridCol w="337200">
                  <a:extLst>
                    <a:ext uri="{9D8B030D-6E8A-4147-A177-3AD203B41FA5}">
                      <a16:colId xmlns:a16="http://schemas.microsoft.com/office/drawing/2014/main" val="20008"/>
                    </a:ext>
                  </a:extLst>
                </a:gridCol>
                <a:gridCol w="337200">
                  <a:extLst>
                    <a:ext uri="{9D8B030D-6E8A-4147-A177-3AD203B41FA5}">
                      <a16:colId xmlns:a16="http://schemas.microsoft.com/office/drawing/2014/main" val="20009"/>
                    </a:ext>
                  </a:extLst>
                </a:gridCol>
                <a:gridCol w="337200">
                  <a:extLst>
                    <a:ext uri="{9D8B030D-6E8A-4147-A177-3AD203B41FA5}">
                      <a16:colId xmlns:a16="http://schemas.microsoft.com/office/drawing/2014/main" val="20010"/>
                    </a:ext>
                  </a:extLst>
                </a:gridCol>
                <a:gridCol w="337200">
                  <a:extLst>
                    <a:ext uri="{9D8B030D-6E8A-4147-A177-3AD203B41FA5}">
                      <a16:colId xmlns:a16="http://schemas.microsoft.com/office/drawing/2014/main" val="20011"/>
                    </a:ext>
                  </a:extLst>
                </a:gridCol>
                <a:gridCol w="337200">
                  <a:extLst>
                    <a:ext uri="{9D8B030D-6E8A-4147-A177-3AD203B41FA5}">
                      <a16:colId xmlns:a16="http://schemas.microsoft.com/office/drawing/2014/main" val="20012"/>
                    </a:ext>
                  </a:extLst>
                </a:gridCol>
              </a:tblGrid>
              <a:tr h="299750">
                <a:tc>
                  <a:txBody>
                    <a:bodyPr/>
                    <a:lstStyle/>
                    <a:p>
                      <a:pPr marL="0" marR="0" lvl="0" indent="0" algn="l" rtl="0">
                        <a:lnSpc>
                          <a:spcPct val="100000"/>
                        </a:lnSpc>
                        <a:spcBef>
                          <a:spcPts val="0"/>
                        </a:spcBef>
                        <a:spcAft>
                          <a:spcPts val="0"/>
                        </a:spcAft>
                        <a:buNone/>
                      </a:pPr>
                      <a:r>
                        <a:rPr lang="en-GB" sz="900" u="none" strike="noStrike" cap="none"/>
                        <a:t>Activity</a:t>
                      </a:r>
                      <a:endParaRPr sz="900"/>
                    </a:p>
                  </a:txBody>
                  <a:tcPr marL="68600" marR="68600" marT="34300" marB="34300"/>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Q1</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Q2</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Q3</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1</a:t>
                      </a:r>
                      <a:endParaRPr sz="900"/>
                    </a:p>
                    <a:p>
                      <a:pPr marL="0" marR="0" lvl="0" indent="0" algn="ctr" rtl="0">
                        <a:lnSpc>
                          <a:spcPct val="116666"/>
                        </a:lnSpc>
                        <a:spcBef>
                          <a:spcPts val="0"/>
                        </a:spcBef>
                        <a:spcAft>
                          <a:spcPts val="0"/>
                        </a:spcAft>
                        <a:buNone/>
                      </a:pPr>
                      <a:r>
                        <a:rPr lang="en-GB" sz="700" u="none" strike="noStrike" cap="none"/>
                        <a:t>Q4</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Q1</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Q2</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Q3</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2</a:t>
                      </a:r>
                      <a:endParaRPr sz="900"/>
                    </a:p>
                    <a:p>
                      <a:pPr marL="0" marR="0" lvl="0" indent="0" algn="ctr" rtl="0">
                        <a:lnSpc>
                          <a:spcPct val="116666"/>
                        </a:lnSpc>
                        <a:spcBef>
                          <a:spcPts val="0"/>
                        </a:spcBef>
                        <a:spcAft>
                          <a:spcPts val="0"/>
                        </a:spcAft>
                        <a:buNone/>
                      </a:pPr>
                      <a:r>
                        <a:rPr lang="en-GB" sz="700" u="none" strike="noStrike" cap="none"/>
                        <a:t>Q4</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Q1</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Q2</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Q3</a:t>
                      </a:r>
                      <a:endParaRPr sz="900"/>
                    </a:p>
                  </a:txBody>
                  <a:tcPr marL="68600" marR="68600" marT="34300" marB="34300" anchor="ctr"/>
                </a:tc>
                <a:tc>
                  <a:txBody>
                    <a:bodyPr/>
                    <a:lstStyle/>
                    <a:p>
                      <a:pPr marL="0" marR="0" lvl="0" indent="0" algn="ctr" rtl="0">
                        <a:lnSpc>
                          <a:spcPct val="116666"/>
                        </a:lnSpc>
                        <a:spcBef>
                          <a:spcPts val="0"/>
                        </a:spcBef>
                        <a:spcAft>
                          <a:spcPts val="0"/>
                        </a:spcAft>
                        <a:buNone/>
                      </a:pPr>
                      <a:r>
                        <a:rPr lang="en-GB" sz="700" u="none" strike="noStrike" cap="none"/>
                        <a:t>3</a:t>
                      </a:r>
                      <a:endParaRPr sz="900"/>
                    </a:p>
                    <a:p>
                      <a:pPr marL="0" marR="0" lvl="0" indent="0" algn="ctr" rtl="0">
                        <a:lnSpc>
                          <a:spcPct val="116666"/>
                        </a:lnSpc>
                        <a:spcBef>
                          <a:spcPts val="0"/>
                        </a:spcBef>
                        <a:spcAft>
                          <a:spcPts val="0"/>
                        </a:spcAft>
                        <a:buNone/>
                      </a:pPr>
                      <a:r>
                        <a:rPr lang="en-GB" sz="700" u="none" strike="noStrike" cap="none"/>
                        <a:t>Q4</a:t>
                      </a:r>
                      <a:endParaRPr sz="900"/>
                    </a:p>
                  </a:txBody>
                  <a:tcPr marL="68600" marR="68600" marT="34300" marB="34300" anchor="ctr"/>
                </a:tc>
                <a:extLst>
                  <a:ext uri="{0D108BD9-81ED-4DB2-BD59-A6C34878D82A}">
                    <a16:rowId xmlns:a16="http://schemas.microsoft.com/office/drawing/2014/main" val="10000"/>
                  </a:ext>
                </a:extLst>
              </a:tr>
              <a:tr h="205750">
                <a:tc>
                  <a:txBody>
                    <a:bodyPr/>
                    <a:lstStyle/>
                    <a:p>
                      <a:pPr marL="0" lvl="0" indent="0" algn="l" rtl="0">
                        <a:spcBef>
                          <a:spcPts val="0"/>
                        </a:spcBef>
                        <a:spcAft>
                          <a:spcPts val="0"/>
                        </a:spcAft>
                        <a:buNone/>
                      </a:pPr>
                      <a:r>
                        <a:rPr lang="en-GB" sz="700"/>
                        <a:t>Training Needs Assessment</a:t>
                      </a:r>
                      <a:endParaRPr sz="700"/>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extLst>
                  <a:ext uri="{0D108BD9-81ED-4DB2-BD59-A6C34878D82A}">
                    <a16:rowId xmlns:a16="http://schemas.microsoft.com/office/drawing/2014/main" val="10001"/>
                  </a:ext>
                </a:extLst>
              </a:tr>
              <a:tr h="205750">
                <a:tc>
                  <a:txBody>
                    <a:bodyPr/>
                    <a:lstStyle/>
                    <a:p>
                      <a:pPr marL="0" lvl="0" indent="0" algn="l" rtl="0">
                        <a:spcBef>
                          <a:spcPts val="0"/>
                        </a:spcBef>
                        <a:spcAft>
                          <a:spcPts val="0"/>
                        </a:spcAft>
                        <a:buNone/>
                      </a:pPr>
                      <a:r>
                        <a:rPr lang="en-GB" sz="700"/>
                        <a:t>Recruitment of Trainees</a:t>
                      </a:r>
                      <a:endParaRPr sz="700"/>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txBody>
                  <a:tcPr marL="68600" marR="68600" marT="34300" marB="34300">
                    <a:solidFill>
                      <a:srgbClr val="E7E7EB"/>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extLst>
                  <a:ext uri="{0D108BD9-81ED-4DB2-BD59-A6C34878D82A}">
                    <a16:rowId xmlns:a16="http://schemas.microsoft.com/office/drawing/2014/main" val="10002"/>
                  </a:ext>
                </a:extLst>
              </a:tr>
              <a:tr h="205750">
                <a:tc>
                  <a:txBody>
                    <a:bodyPr/>
                    <a:lstStyle/>
                    <a:p>
                      <a:pPr marL="0" lvl="0" indent="0" algn="l" rtl="0">
                        <a:spcBef>
                          <a:spcPts val="0"/>
                        </a:spcBef>
                        <a:spcAft>
                          <a:spcPts val="0"/>
                        </a:spcAft>
                        <a:buNone/>
                      </a:pPr>
                      <a:r>
                        <a:rPr lang="en-GB" sz="700"/>
                        <a:t>App Design &amp; Testing</a:t>
                      </a:r>
                      <a:endParaRPr sz="700"/>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a:p>
                  </a:txBody>
                  <a:tcPr marL="68600" marR="68600" marT="34300" marB="34300"/>
                </a:tc>
                <a:extLst>
                  <a:ext uri="{0D108BD9-81ED-4DB2-BD59-A6C34878D82A}">
                    <a16:rowId xmlns:a16="http://schemas.microsoft.com/office/drawing/2014/main" val="10003"/>
                  </a:ext>
                </a:extLst>
              </a:tr>
              <a:tr h="205750">
                <a:tc>
                  <a:txBody>
                    <a:bodyPr/>
                    <a:lstStyle/>
                    <a:p>
                      <a:pPr marL="0" lvl="0" indent="0" algn="l" rtl="0">
                        <a:spcBef>
                          <a:spcPts val="0"/>
                        </a:spcBef>
                        <a:spcAft>
                          <a:spcPts val="0"/>
                        </a:spcAft>
                        <a:buNone/>
                      </a:pPr>
                      <a:r>
                        <a:rPr lang="en-GB" sz="700"/>
                        <a:t>Developing training content</a:t>
                      </a:r>
                      <a:endParaRPr sz="700"/>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CCCD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a:p>
                  </a:txBody>
                  <a:tcPr marL="68600" marR="68600" marT="34300" marB="34300"/>
                </a:tc>
                <a:extLst>
                  <a:ext uri="{0D108BD9-81ED-4DB2-BD59-A6C34878D82A}">
                    <a16:rowId xmlns:a16="http://schemas.microsoft.com/office/drawing/2014/main" val="10004"/>
                  </a:ext>
                </a:extLst>
              </a:tr>
              <a:tr h="205750">
                <a:tc>
                  <a:txBody>
                    <a:bodyPr/>
                    <a:lstStyle/>
                    <a:p>
                      <a:pPr marL="0" lvl="0" indent="0" algn="l" rtl="0">
                        <a:spcBef>
                          <a:spcPts val="0"/>
                        </a:spcBef>
                        <a:spcAft>
                          <a:spcPts val="0"/>
                        </a:spcAft>
                        <a:buNone/>
                      </a:pPr>
                      <a:r>
                        <a:rPr lang="en-GB" sz="700"/>
                        <a:t>Training Teachers</a:t>
                      </a:r>
                      <a:endParaRPr sz="700"/>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ACBD4"/>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rgbClr val="CACBD4"/>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a:p>
                  </a:txBody>
                  <a:tcPr marL="68600" marR="68600" marT="34300" marB="34300"/>
                </a:tc>
                <a:extLst>
                  <a:ext uri="{0D108BD9-81ED-4DB2-BD59-A6C34878D82A}">
                    <a16:rowId xmlns:a16="http://schemas.microsoft.com/office/drawing/2014/main" val="10005"/>
                  </a:ext>
                </a:extLst>
              </a:tr>
              <a:tr h="205750">
                <a:tc>
                  <a:txBody>
                    <a:bodyPr/>
                    <a:lstStyle/>
                    <a:p>
                      <a:pPr marL="0" lvl="0" indent="0" algn="l" rtl="0">
                        <a:spcBef>
                          <a:spcPts val="0"/>
                        </a:spcBef>
                        <a:spcAft>
                          <a:spcPts val="0"/>
                        </a:spcAft>
                        <a:buNone/>
                      </a:pPr>
                      <a:r>
                        <a:rPr lang="en-GB" sz="700"/>
                        <a:t>Developing teacher guide</a:t>
                      </a:r>
                      <a:endParaRPr sz="700"/>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solidFill>
                      <a:schemeClr val="accent5"/>
                    </a:solidFill>
                  </a:tcPr>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u="none" strike="noStrike" cap="none"/>
                    </a:p>
                  </a:txBody>
                  <a:tcPr marL="68600" marR="68600" marT="34300" marB="34300"/>
                </a:tc>
                <a:tc>
                  <a:txBody>
                    <a:bodyPr/>
                    <a:lstStyle/>
                    <a:p>
                      <a:pPr marL="0" marR="0" lvl="0" indent="0" algn="l" rtl="0">
                        <a:lnSpc>
                          <a:spcPct val="100000"/>
                        </a:lnSpc>
                        <a:spcBef>
                          <a:spcPts val="0"/>
                        </a:spcBef>
                        <a:spcAft>
                          <a:spcPts val="0"/>
                        </a:spcAft>
                        <a:buNone/>
                      </a:pPr>
                      <a:endParaRPr sz="900"/>
                    </a:p>
                  </a:txBody>
                  <a:tcPr marL="68600" marR="68600" marT="34300" marB="34300"/>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07"/>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dirty="0">
                <a:latin typeface="Century Gothic"/>
                <a:ea typeface="Century Gothic"/>
                <a:cs typeface="Century Gothic"/>
                <a:sym typeface="Century Gothic"/>
              </a:rPr>
              <a:t>Research Proposal: </a:t>
            </a:r>
            <a:r>
              <a:rPr lang="en-GB" sz="2400" dirty="0">
                <a:latin typeface="Century Gothic"/>
                <a:ea typeface="Century Gothic"/>
                <a:cs typeface="Century Gothic"/>
                <a:sym typeface="Century Gothic"/>
              </a:rPr>
              <a:t>Time Planning</a:t>
            </a:r>
            <a:endParaRPr sz="2400" dirty="0"/>
          </a:p>
        </p:txBody>
      </p:sp>
      <p:sp>
        <p:nvSpPr>
          <p:cNvPr id="834" name="Google Shape;834;p107"/>
          <p:cNvSpPr txBox="1">
            <a:spLocks noGrp="1"/>
          </p:cNvSpPr>
          <p:nvPr>
            <p:ph type="body" idx="1"/>
          </p:nvPr>
        </p:nvSpPr>
        <p:spPr>
          <a:xfrm>
            <a:off x="602975" y="1256500"/>
            <a:ext cx="7916100" cy="34755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Clr>
                <a:schemeClr val="dk1"/>
              </a:buClr>
              <a:buSzPts val="2600"/>
              <a:buFont typeface="Arial"/>
              <a:buNone/>
            </a:pPr>
            <a:r>
              <a:rPr lang="en-GB" sz="2100" b="1" i="1" dirty="0">
                <a:solidFill>
                  <a:schemeClr val="accent2"/>
                </a:solidFill>
                <a:latin typeface="Century Gothic"/>
                <a:ea typeface="Century Gothic"/>
                <a:cs typeface="Century Gothic"/>
                <a:sym typeface="Century Gothic"/>
              </a:rPr>
              <a:t>Activity:</a:t>
            </a:r>
            <a:endParaRPr dirty="0">
              <a:latin typeface="Century Gothic"/>
              <a:ea typeface="Century Gothic"/>
              <a:cs typeface="Century Gothic"/>
              <a:sym typeface="Century Gothic"/>
            </a:endParaRPr>
          </a:p>
          <a:p>
            <a:pPr marL="0" lvl="0" indent="0" algn="l" rtl="0">
              <a:spcBef>
                <a:spcPts val="500"/>
              </a:spcBef>
              <a:spcAft>
                <a:spcPts val="0"/>
              </a:spcAft>
              <a:buClr>
                <a:schemeClr val="dk1"/>
              </a:buClr>
              <a:buSzPts val="2600"/>
              <a:buFont typeface="Arial"/>
              <a:buNone/>
            </a:pPr>
            <a:r>
              <a:rPr lang="en-GB" sz="2100" b="1" i="1" dirty="0">
                <a:latin typeface="Century Gothic"/>
                <a:ea typeface="Century Gothic"/>
                <a:cs typeface="Century Gothic"/>
                <a:sym typeface="Century Gothic"/>
              </a:rPr>
              <a:t>Can you think of the very first activity that is to take place in any applied research project?</a:t>
            </a:r>
            <a:endParaRPr dirty="0">
              <a:latin typeface="Century Gothic"/>
              <a:ea typeface="Century Gothic"/>
              <a:cs typeface="Century Gothic"/>
              <a:sym typeface="Century Gothic"/>
            </a:endParaRPr>
          </a:p>
          <a:p>
            <a:pPr marL="0" lvl="0" indent="0" algn="l" rtl="0">
              <a:spcBef>
                <a:spcPts val="500"/>
              </a:spcBef>
              <a:spcAft>
                <a:spcPts val="0"/>
              </a:spcAft>
              <a:buClr>
                <a:schemeClr val="dk1"/>
              </a:buClr>
              <a:buSzPts val="2600"/>
              <a:buFont typeface="Arial"/>
              <a:buNone/>
            </a:pPr>
            <a:endParaRPr sz="2100" b="1" i="1" dirty="0">
              <a:latin typeface="Century Gothic"/>
              <a:ea typeface="Century Gothic"/>
              <a:cs typeface="Century Gothic"/>
              <a:sym typeface="Century Gothic"/>
            </a:endParaRPr>
          </a:p>
          <a:p>
            <a:pPr marL="0" lvl="0" indent="0" algn="l" rtl="0">
              <a:spcBef>
                <a:spcPts val="500"/>
              </a:spcBef>
              <a:spcAft>
                <a:spcPts val="0"/>
              </a:spcAft>
              <a:buClr>
                <a:schemeClr val="dk1"/>
              </a:buClr>
              <a:buSzPts val="2600"/>
              <a:buFont typeface="Arial"/>
              <a:buNone/>
            </a:pPr>
            <a:r>
              <a:rPr lang="en-GB" sz="2100" b="1" i="1" dirty="0">
                <a:latin typeface="Century Gothic"/>
                <a:ea typeface="Century Gothic"/>
                <a:cs typeface="Century Gothic"/>
                <a:sym typeface="Century Gothic"/>
              </a:rPr>
              <a:t>	</a:t>
            </a:r>
            <a:r>
              <a:rPr lang="en-GB" sz="2100" b="1" i="1" dirty="0">
                <a:solidFill>
                  <a:srgbClr val="FF9900"/>
                </a:solidFill>
                <a:latin typeface="Century Gothic"/>
                <a:ea typeface="Century Gothic"/>
                <a:cs typeface="Century Gothic"/>
                <a:sym typeface="Century Gothic"/>
              </a:rPr>
              <a:t>Please write your responses in the chat box.</a:t>
            </a:r>
            <a:endParaRPr dirty="0">
              <a:latin typeface="Century Gothic"/>
              <a:ea typeface="Century Gothic"/>
              <a:cs typeface="Century Gothic"/>
              <a:sym typeface="Century Gothic"/>
            </a:endParaRPr>
          </a:p>
          <a:p>
            <a:pPr marL="0" lvl="0" indent="0" algn="l" rtl="0">
              <a:spcBef>
                <a:spcPts val="500"/>
              </a:spcBef>
              <a:spcAft>
                <a:spcPts val="0"/>
              </a:spcAft>
              <a:buClr>
                <a:schemeClr val="dk1"/>
              </a:buClr>
              <a:buSzPts val="2600"/>
              <a:buFont typeface="Arial"/>
              <a:buNone/>
            </a:pPr>
            <a:endParaRPr sz="2100" b="1" i="1" dirty="0">
              <a:solidFill>
                <a:srgbClr val="FF9900"/>
              </a:solidFill>
              <a:latin typeface="Century Gothic"/>
              <a:ea typeface="Century Gothic"/>
              <a:cs typeface="Century Gothic"/>
              <a:sym typeface="Century Gothic"/>
            </a:endParaRPr>
          </a:p>
          <a:p>
            <a:pPr marL="0" lvl="0" indent="0" algn="l" rtl="0">
              <a:spcBef>
                <a:spcPts val="500"/>
              </a:spcBef>
              <a:spcAft>
                <a:spcPts val="0"/>
              </a:spcAft>
              <a:buClr>
                <a:schemeClr val="dk1"/>
              </a:buClr>
              <a:buSzPts val="2600"/>
              <a:buFont typeface="Arial"/>
              <a:buNone/>
            </a:pPr>
            <a:r>
              <a:rPr lang="en-GB" sz="2100" b="1" i="1" dirty="0">
                <a:solidFill>
                  <a:schemeClr val="accent2"/>
                </a:solidFill>
                <a:latin typeface="Century Gothic"/>
                <a:ea typeface="Century Gothic"/>
                <a:cs typeface="Century Gothic"/>
                <a:sym typeface="Century Gothic"/>
              </a:rPr>
              <a:t>Kick-off meeting (where the research team members meet and plan project management activities)</a:t>
            </a:r>
            <a:endParaRPr sz="2100" dirty="0">
              <a:solidFill>
                <a:schemeClr val="accent2"/>
              </a:solidFill>
              <a:latin typeface="Century Gothic"/>
              <a:ea typeface="Century Gothic"/>
              <a:cs typeface="Century Gothic"/>
              <a:sym typeface="Century Gothic"/>
            </a:endParaRPr>
          </a:p>
          <a:p>
            <a:pPr marL="0" lvl="0" indent="0" algn="l" rtl="0">
              <a:spcBef>
                <a:spcPts val="500"/>
              </a:spcBef>
              <a:spcAft>
                <a:spcPts val="0"/>
              </a:spcAft>
              <a:buNone/>
            </a:pPr>
            <a:endParaRPr dirty="0"/>
          </a:p>
        </p:txBody>
      </p:sp>
      <p:pic>
        <p:nvPicPr>
          <p:cNvPr id="835" name="Google Shape;835;p107" descr="Group brainstorm with solid fill"/>
          <p:cNvPicPr preferRelativeResize="0"/>
          <p:nvPr/>
        </p:nvPicPr>
        <p:blipFill rotWithShape="1">
          <a:blip r:embed="rId3">
            <a:alphaModFix/>
          </a:blip>
          <a:srcRect/>
          <a:stretch/>
        </p:blipFill>
        <p:spPr>
          <a:xfrm>
            <a:off x="7414697" y="2173644"/>
            <a:ext cx="1121798" cy="11217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08"/>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t" anchorCtr="0">
            <a:noAutofit/>
          </a:bodyPr>
          <a:lstStyle/>
          <a:p>
            <a:pPr marL="558800" lvl="0" indent="-558800" algn="l" rtl="0">
              <a:lnSpc>
                <a:spcPct val="100000"/>
              </a:lnSpc>
              <a:spcBef>
                <a:spcPts val="0"/>
              </a:spcBef>
              <a:spcAft>
                <a:spcPts val="0"/>
              </a:spcAft>
              <a:buClr>
                <a:schemeClr val="lt1"/>
              </a:buClr>
              <a:buSzPts val="4500"/>
              <a:buFont typeface="Century Gothic"/>
              <a:buNone/>
            </a:pPr>
            <a:r>
              <a:rPr lang="en-GB" b="1">
                <a:latin typeface="Century Gothic"/>
                <a:ea typeface="Century Gothic"/>
                <a:cs typeface="Century Gothic"/>
                <a:sym typeface="Century Gothic"/>
              </a:rPr>
              <a:t>3. The How</a:t>
            </a:r>
            <a:endParaRPr b="1">
              <a:latin typeface="Century Gothic"/>
              <a:ea typeface="Century Gothic"/>
              <a:cs typeface="Century Gothic"/>
              <a:sym typeface="Century Gothic"/>
            </a:endParaRPr>
          </a:p>
          <a:p>
            <a:pPr marL="1473200" lvl="0" indent="-558800" algn="l" rtl="0">
              <a:lnSpc>
                <a:spcPct val="100000"/>
              </a:lnSpc>
              <a:spcBef>
                <a:spcPts val="0"/>
              </a:spcBef>
              <a:spcAft>
                <a:spcPts val="0"/>
              </a:spcAft>
              <a:buClr>
                <a:schemeClr val="lt1"/>
              </a:buClr>
              <a:buSzPts val="4500"/>
              <a:buFont typeface="Century Gothic"/>
              <a:buNone/>
            </a:pPr>
            <a:r>
              <a:rPr lang="en-GB" sz="3000">
                <a:latin typeface="Century Gothic"/>
                <a:ea typeface="Century Gothic"/>
                <a:cs typeface="Century Gothic"/>
                <a:sym typeface="Century Gothic"/>
              </a:rPr>
              <a:t>Budget</a:t>
            </a:r>
            <a:endParaRPr sz="3000">
              <a:latin typeface="Century Gothic"/>
              <a:ea typeface="Century Gothic"/>
              <a:cs typeface="Century Gothic"/>
              <a:sym typeface="Century Gothic"/>
            </a:endParaRPr>
          </a:p>
          <a:p>
            <a:pPr marL="558800" lvl="0" indent="-558800" algn="l" rtl="0">
              <a:lnSpc>
                <a:spcPct val="100000"/>
              </a:lnSpc>
              <a:spcBef>
                <a:spcPts val="0"/>
              </a:spcBef>
              <a:spcAft>
                <a:spcPts val="0"/>
              </a:spcAft>
              <a:buClr>
                <a:schemeClr val="lt1"/>
              </a:buClr>
              <a:buSzPts val="4500"/>
              <a:buFont typeface="Century Gothic"/>
              <a:buNone/>
            </a:pPr>
            <a:endParaRPr sz="3000" b="1">
              <a:latin typeface="Century Gothic"/>
              <a:ea typeface="Century Gothic"/>
              <a:cs typeface="Century Gothic"/>
              <a:sym typeface="Century Gothic"/>
            </a:endParaRPr>
          </a:p>
          <a:p>
            <a:pPr marL="1930400" lvl="0" indent="-558800" algn="l" rtl="0">
              <a:spcBef>
                <a:spcPts val="0"/>
              </a:spcBef>
              <a:spcAft>
                <a:spcPts val="0"/>
              </a:spcAft>
              <a:buClr>
                <a:schemeClr val="lt1"/>
              </a:buClr>
              <a:buSzPts val="4500"/>
              <a:buFont typeface="Century Gothic"/>
              <a:buNone/>
            </a:pPr>
            <a:endParaRPr sz="3000" b="1">
              <a:latin typeface="Century Gothic"/>
              <a:ea typeface="Century Gothic"/>
              <a:cs typeface="Century Gothic"/>
              <a:sym typeface="Century Gothic"/>
            </a:endParaRPr>
          </a:p>
          <a:p>
            <a:pPr marL="1930400" lvl="0" indent="-558800" algn="l" rtl="0">
              <a:spcBef>
                <a:spcPts val="0"/>
              </a:spcBef>
              <a:spcAft>
                <a:spcPts val="0"/>
              </a:spcAft>
              <a:buClr>
                <a:schemeClr val="lt1"/>
              </a:buClr>
              <a:buSzPts val="4500"/>
              <a:buFont typeface="Century Gothic"/>
              <a:buNone/>
            </a:pPr>
            <a:r>
              <a:rPr lang="en-GB" sz="3000">
                <a:latin typeface="Century Gothic"/>
                <a:ea typeface="Century Gothic"/>
                <a:cs typeface="Century Gothic"/>
                <a:sym typeface="Century Gothic"/>
              </a:rPr>
              <a:t>Money Talks! </a:t>
            </a:r>
            <a:endParaRPr sz="3000">
              <a:latin typeface="Century Gothic"/>
              <a:ea typeface="Century Gothic"/>
              <a:cs typeface="Century Gothic"/>
              <a:sym typeface="Century Gothic"/>
            </a:endParaRPr>
          </a:p>
          <a:p>
            <a:pPr marL="1930400" lvl="0" indent="-558800" algn="l" rtl="0">
              <a:lnSpc>
                <a:spcPct val="100000"/>
              </a:lnSpc>
              <a:spcBef>
                <a:spcPts val="0"/>
              </a:spcBef>
              <a:spcAft>
                <a:spcPts val="0"/>
              </a:spcAft>
              <a:buClr>
                <a:schemeClr val="lt1"/>
              </a:buClr>
              <a:buSzPts val="4500"/>
              <a:buFont typeface="Century Gothic"/>
              <a:buNone/>
            </a:pPr>
            <a:endParaRPr sz="3000" b="1">
              <a:latin typeface="Century Gothic"/>
              <a:ea typeface="Century Gothic"/>
              <a:cs typeface="Century Gothic"/>
              <a:sym typeface="Century Gothic"/>
            </a:endParaRPr>
          </a:p>
          <a:p>
            <a:pPr marL="1930400" lvl="0" indent="-558800" algn="l" rtl="0">
              <a:lnSpc>
                <a:spcPct val="100000"/>
              </a:lnSpc>
              <a:spcBef>
                <a:spcPts val="0"/>
              </a:spcBef>
              <a:spcAft>
                <a:spcPts val="0"/>
              </a:spcAft>
              <a:buClr>
                <a:schemeClr val="lt1"/>
              </a:buClr>
              <a:buSzPts val="4500"/>
              <a:buFont typeface="Century Gothic"/>
              <a:buNone/>
            </a:pPr>
            <a:endParaRPr sz="3000" b="1">
              <a:latin typeface="Century Gothic"/>
              <a:ea typeface="Century Gothic"/>
              <a:cs typeface="Century Gothic"/>
              <a:sym typeface="Century Gothic"/>
            </a:endParaRPr>
          </a:p>
        </p:txBody>
      </p:sp>
      <p:sp>
        <p:nvSpPr>
          <p:cNvPr id="841" name="Google Shape;841;p10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32</a:t>
            </a:fld>
            <a:endParaRPr/>
          </a:p>
        </p:txBody>
      </p:sp>
      <p:pic>
        <p:nvPicPr>
          <p:cNvPr id="842" name="Google Shape;842;p108" descr="Coins outline"/>
          <p:cNvPicPr preferRelativeResize="0"/>
          <p:nvPr/>
        </p:nvPicPr>
        <p:blipFill rotWithShape="1">
          <a:blip r:embed="rId3">
            <a:alphaModFix/>
          </a:blip>
          <a:srcRect/>
          <a:stretch/>
        </p:blipFill>
        <p:spPr>
          <a:xfrm>
            <a:off x="3857081" y="1420086"/>
            <a:ext cx="1610590" cy="16105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9"/>
          <p:cNvSpPr txBox="1">
            <a:spLocks noGrp="1"/>
          </p:cNvSpPr>
          <p:nvPr>
            <p:ph type="body" idx="1"/>
          </p:nvPr>
        </p:nvSpPr>
        <p:spPr>
          <a:xfrm>
            <a:off x="602975" y="1334349"/>
            <a:ext cx="7916100" cy="3397800"/>
          </a:xfrm>
          <a:prstGeom prst="rect">
            <a:avLst/>
          </a:prstGeom>
        </p:spPr>
        <p:txBody>
          <a:bodyPr spcFirstLastPara="1" wrap="square" lIns="68575" tIns="34275" rIns="68575" bIns="34275" anchor="t" anchorCtr="0">
            <a:noAutofit/>
          </a:bodyPr>
          <a:lstStyle/>
          <a:p>
            <a:pPr marL="342900" lvl="0" indent="-336550" algn="l" rtl="0">
              <a:lnSpc>
                <a:spcPct val="150000"/>
              </a:lnSpc>
              <a:spcBef>
                <a:spcPts val="0"/>
              </a:spcBef>
              <a:spcAft>
                <a:spcPts val="0"/>
              </a:spcAft>
              <a:buSzPts val="2700"/>
              <a:buChar char="o"/>
            </a:pPr>
            <a:r>
              <a:rPr lang="en-GB" sz="1900" dirty="0">
                <a:solidFill>
                  <a:srgbClr val="222222"/>
                </a:solidFill>
              </a:rPr>
              <a:t>Costing out an activity: Assets vs expendables </a:t>
            </a:r>
            <a:endParaRPr sz="2700" dirty="0">
              <a:latin typeface="Century Gothic"/>
              <a:ea typeface="Century Gothic"/>
              <a:cs typeface="Century Gothic"/>
              <a:sym typeface="Century Gothic"/>
            </a:endParaRPr>
          </a:p>
          <a:p>
            <a:pPr marL="685800" lvl="1" indent="-317500" algn="l" rtl="0">
              <a:lnSpc>
                <a:spcPct val="150000"/>
              </a:lnSpc>
              <a:spcBef>
                <a:spcPts val="0"/>
              </a:spcBef>
              <a:spcAft>
                <a:spcPts val="0"/>
              </a:spcAft>
              <a:buSzPts val="2400"/>
              <a:buChar char="•"/>
            </a:pPr>
            <a:r>
              <a:rPr lang="en-GB" sz="1500" dirty="0">
                <a:solidFill>
                  <a:srgbClr val="222222"/>
                </a:solidFill>
              </a:rPr>
              <a:t>Assets (Buildings – Cars – equipment …) </a:t>
            </a:r>
            <a:endParaRPr sz="2400" dirty="0">
              <a:latin typeface="Century Gothic"/>
              <a:ea typeface="Century Gothic"/>
              <a:cs typeface="Century Gothic"/>
              <a:sym typeface="Century Gothic"/>
            </a:endParaRPr>
          </a:p>
          <a:p>
            <a:pPr marL="685800" lvl="1" indent="-317500" algn="l" rtl="0">
              <a:lnSpc>
                <a:spcPct val="150000"/>
              </a:lnSpc>
              <a:spcBef>
                <a:spcPts val="0"/>
              </a:spcBef>
              <a:spcAft>
                <a:spcPts val="1200"/>
              </a:spcAft>
              <a:buSzPts val="2400"/>
              <a:buChar char="•"/>
            </a:pPr>
            <a:r>
              <a:rPr lang="en-GB" sz="1500" dirty="0">
                <a:solidFill>
                  <a:srgbClr val="222222"/>
                </a:solidFill>
              </a:rPr>
              <a:t>expendables (staff cost – travel cost – consumables like stationary – utilities …)</a:t>
            </a:r>
            <a:endParaRPr sz="1500" dirty="0">
              <a:solidFill>
                <a:srgbClr val="222222"/>
              </a:solidFill>
            </a:endParaRPr>
          </a:p>
          <a:p>
            <a:pPr marL="342900" lvl="0" indent="-336550" algn="l" rtl="0">
              <a:lnSpc>
                <a:spcPct val="150000"/>
              </a:lnSpc>
              <a:spcBef>
                <a:spcPts val="0"/>
              </a:spcBef>
              <a:spcAft>
                <a:spcPts val="1200"/>
              </a:spcAft>
              <a:buSzPts val="2700"/>
              <a:buChar char="o"/>
            </a:pPr>
            <a:r>
              <a:rPr lang="en-GB" sz="1900" dirty="0">
                <a:solidFill>
                  <a:srgbClr val="222222"/>
                </a:solidFill>
              </a:rPr>
              <a:t>Appropriate costs for the length of time</a:t>
            </a:r>
            <a:endParaRPr sz="2700" dirty="0">
              <a:latin typeface="Century Gothic"/>
              <a:ea typeface="Century Gothic"/>
              <a:cs typeface="Century Gothic"/>
              <a:sym typeface="Century Gothic"/>
            </a:endParaRPr>
          </a:p>
          <a:p>
            <a:pPr marL="342900" lvl="0" indent="-336550" algn="l" rtl="0">
              <a:lnSpc>
                <a:spcPct val="150000"/>
              </a:lnSpc>
              <a:spcBef>
                <a:spcPts val="0"/>
              </a:spcBef>
              <a:spcAft>
                <a:spcPts val="0"/>
              </a:spcAft>
              <a:buSzPts val="2700"/>
              <a:buChar char="o"/>
            </a:pPr>
            <a:r>
              <a:rPr lang="en-GB" sz="1900" dirty="0">
                <a:solidFill>
                  <a:srgbClr val="222222"/>
                </a:solidFill>
              </a:rPr>
              <a:t>In-kind contribution</a:t>
            </a:r>
            <a:endParaRPr sz="2700" dirty="0"/>
          </a:p>
        </p:txBody>
      </p:sp>
      <p:sp>
        <p:nvSpPr>
          <p:cNvPr id="848" name="Google Shape;848;p109"/>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dirty="0">
                <a:latin typeface="Century Gothic"/>
                <a:ea typeface="Century Gothic"/>
                <a:cs typeface="Century Gothic"/>
                <a:sym typeface="Century Gothic"/>
              </a:rPr>
              <a:t>Research Proposal: </a:t>
            </a:r>
            <a:r>
              <a:rPr lang="en-GB" sz="2400" dirty="0">
                <a:latin typeface="Century Gothic"/>
                <a:ea typeface="Century Gothic"/>
                <a:cs typeface="Century Gothic"/>
                <a:sym typeface="Century Gothic"/>
              </a:rPr>
              <a:t>Budget from resources needed</a:t>
            </a:r>
            <a:endParaRP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10"/>
          <p:cNvSpPr txBox="1">
            <a:spLocks noGrp="1"/>
          </p:cNvSpPr>
          <p:nvPr>
            <p:ph type="body" idx="1"/>
          </p:nvPr>
        </p:nvSpPr>
        <p:spPr>
          <a:xfrm>
            <a:off x="613947" y="1228030"/>
            <a:ext cx="7916100" cy="30696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2600"/>
              <a:buFont typeface="Arial"/>
              <a:buNone/>
            </a:pPr>
            <a:r>
              <a:rPr lang="en-GB" sz="2100" dirty="0">
                <a:solidFill>
                  <a:srgbClr val="222222"/>
                </a:solidFill>
              </a:rPr>
              <a:t>Costing out an activity: </a:t>
            </a:r>
            <a:endParaRPr dirty="0">
              <a:latin typeface="Century Gothic"/>
              <a:ea typeface="Century Gothic"/>
              <a:cs typeface="Century Gothic"/>
              <a:sym typeface="Century Gothic"/>
            </a:endParaRPr>
          </a:p>
          <a:p>
            <a:pPr marL="342900" lvl="0" indent="-304800" algn="l" rtl="0">
              <a:lnSpc>
                <a:spcPct val="150000"/>
              </a:lnSpc>
              <a:spcBef>
                <a:spcPts val="0"/>
              </a:spcBef>
              <a:spcAft>
                <a:spcPts val="0"/>
              </a:spcAft>
              <a:buSzPts val="2200"/>
              <a:buChar char="o"/>
            </a:pPr>
            <a:r>
              <a:rPr lang="en-GB" sz="1700" dirty="0">
                <a:solidFill>
                  <a:srgbClr val="222222"/>
                </a:solidFill>
              </a:rPr>
              <a:t>Types of resources:</a:t>
            </a:r>
            <a:endParaRPr sz="2200" dirty="0">
              <a:latin typeface="Century Gothic"/>
              <a:ea typeface="Century Gothic"/>
              <a:cs typeface="Century Gothic"/>
              <a:sym typeface="Century Gothic"/>
            </a:endParaRPr>
          </a:p>
          <a:p>
            <a:pPr marL="685800" lvl="1" indent="-311150" algn="l" rtl="0">
              <a:lnSpc>
                <a:spcPct val="150000"/>
              </a:lnSpc>
              <a:spcBef>
                <a:spcPts val="0"/>
              </a:spcBef>
              <a:spcAft>
                <a:spcPts val="0"/>
              </a:spcAft>
              <a:buSzPts val="2300"/>
              <a:buChar char="•"/>
            </a:pPr>
            <a:r>
              <a:rPr lang="en-GB" sz="1500" dirty="0">
                <a:solidFill>
                  <a:srgbClr val="222222"/>
                </a:solidFill>
              </a:rPr>
              <a:t>Assets (Buildings – Cars – laboratories – computers and laptops – Cameras …) </a:t>
            </a:r>
            <a:endParaRPr sz="1500" dirty="0">
              <a:solidFill>
                <a:srgbClr val="222222"/>
              </a:solidFill>
            </a:endParaRPr>
          </a:p>
          <a:p>
            <a:pPr marL="368300" lvl="1" indent="0" algn="l" rtl="0">
              <a:spcBef>
                <a:spcPts val="0"/>
              </a:spcBef>
              <a:spcAft>
                <a:spcPts val="0"/>
              </a:spcAft>
              <a:buClr>
                <a:schemeClr val="dk1"/>
              </a:buClr>
              <a:buSzPts val="2300"/>
              <a:buFont typeface="Arial"/>
              <a:buNone/>
            </a:pPr>
            <a:r>
              <a:rPr lang="en-GB" sz="1800" b="1" dirty="0">
                <a:solidFill>
                  <a:schemeClr val="accent2"/>
                </a:solidFill>
              </a:rPr>
              <a:t>The important question here: </a:t>
            </a:r>
            <a:endParaRPr dirty="0">
              <a:latin typeface="Century Gothic"/>
              <a:ea typeface="Century Gothic"/>
              <a:cs typeface="Century Gothic"/>
              <a:sym typeface="Century Gothic"/>
            </a:endParaRPr>
          </a:p>
          <a:p>
            <a:pPr marL="368300" lvl="1" indent="0" algn="l" rtl="0">
              <a:spcBef>
                <a:spcPts val="0"/>
              </a:spcBef>
              <a:spcAft>
                <a:spcPts val="0"/>
              </a:spcAft>
              <a:buClr>
                <a:schemeClr val="dk1"/>
              </a:buClr>
              <a:buSzPts val="2300"/>
              <a:buFont typeface="Arial"/>
              <a:buNone/>
            </a:pPr>
            <a:r>
              <a:rPr lang="en-GB" sz="1800" dirty="0">
                <a:solidFill>
                  <a:schemeClr val="accent2"/>
                </a:solidFill>
              </a:rPr>
              <a:t>Are these assets justifiable? </a:t>
            </a:r>
            <a:endParaRPr dirty="0">
              <a:latin typeface="Century Gothic"/>
              <a:ea typeface="Century Gothic"/>
              <a:cs typeface="Century Gothic"/>
              <a:sym typeface="Century Gothic"/>
            </a:endParaRPr>
          </a:p>
          <a:p>
            <a:pPr marL="368300" lvl="1" indent="0" algn="l" rtl="0">
              <a:lnSpc>
                <a:spcPct val="150000"/>
              </a:lnSpc>
              <a:spcBef>
                <a:spcPts val="0"/>
              </a:spcBef>
              <a:spcAft>
                <a:spcPts val="1200"/>
              </a:spcAft>
              <a:buClr>
                <a:schemeClr val="dk1"/>
              </a:buClr>
              <a:buSzPts val="2300"/>
              <a:buFont typeface="Arial"/>
              <a:buNone/>
            </a:pPr>
            <a:r>
              <a:rPr lang="en-GB" sz="1500" dirty="0">
                <a:solidFill>
                  <a:srgbClr val="222222"/>
                </a:solidFill>
              </a:rPr>
              <a:t>					</a:t>
            </a:r>
            <a:r>
              <a:rPr lang="en-GB" sz="1500" b="1" dirty="0">
                <a:solidFill>
                  <a:srgbClr val="FF9900"/>
                </a:solidFill>
              </a:rPr>
              <a:t>But how can we judge?</a:t>
            </a:r>
            <a:endParaRPr dirty="0">
              <a:latin typeface="Century Gothic"/>
              <a:ea typeface="Century Gothic"/>
              <a:cs typeface="Century Gothic"/>
              <a:sym typeface="Century Gothic"/>
            </a:endParaRPr>
          </a:p>
          <a:p>
            <a:pPr marL="368300" lvl="1" indent="0" algn="l" rtl="0">
              <a:spcBef>
                <a:spcPts val="0"/>
              </a:spcBef>
              <a:spcAft>
                <a:spcPts val="0"/>
              </a:spcAft>
              <a:buClr>
                <a:schemeClr val="dk1"/>
              </a:buClr>
              <a:buSzPts val="2300"/>
              <a:buFont typeface="Arial"/>
              <a:buNone/>
            </a:pPr>
            <a:r>
              <a:rPr lang="en-GB" sz="1500" dirty="0">
                <a:solidFill>
                  <a:srgbClr val="222222"/>
                </a:solidFill>
              </a:rPr>
              <a:t>Are they eligible for funding?</a:t>
            </a:r>
            <a:endParaRPr dirty="0">
              <a:latin typeface="Century Gothic"/>
              <a:ea typeface="Century Gothic"/>
              <a:cs typeface="Century Gothic"/>
              <a:sym typeface="Century Gothic"/>
            </a:endParaRPr>
          </a:p>
          <a:p>
            <a:pPr marL="368300" lvl="1" indent="0" algn="l" rtl="0">
              <a:spcBef>
                <a:spcPts val="0"/>
              </a:spcBef>
              <a:spcAft>
                <a:spcPts val="0"/>
              </a:spcAft>
              <a:buClr>
                <a:schemeClr val="dk1"/>
              </a:buClr>
              <a:buSzPts val="2300"/>
              <a:buFont typeface="Arial"/>
              <a:buNone/>
            </a:pPr>
            <a:r>
              <a:rPr lang="en-GB" sz="1500" dirty="0">
                <a:solidFill>
                  <a:srgbClr val="222222"/>
                </a:solidFill>
              </a:rPr>
              <a:t>Are they the best alternative among other alternatives?</a:t>
            </a:r>
            <a:endParaRPr dirty="0">
              <a:latin typeface="Century Gothic"/>
              <a:ea typeface="Century Gothic"/>
              <a:cs typeface="Century Gothic"/>
              <a:sym typeface="Century Gothic"/>
            </a:endParaRPr>
          </a:p>
          <a:p>
            <a:pPr marL="368300" lvl="1" indent="0" algn="l" rtl="0">
              <a:spcBef>
                <a:spcPts val="0"/>
              </a:spcBef>
              <a:spcAft>
                <a:spcPts val="0"/>
              </a:spcAft>
              <a:buClr>
                <a:schemeClr val="dk1"/>
              </a:buClr>
              <a:buSzPts val="2300"/>
              <a:buFont typeface="Arial"/>
              <a:buNone/>
            </a:pPr>
            <a:r>
              <a:rPr lang="en-GB" sz="1500" dirty="0">
                <a:solidFill>
                  <a:srgbClr val="222222"/>
                </a:solidFill>
              </a:rPr>
              <a:t>Are they cost-effective?</a:t>
            </a:r>
            <a:endParaRPr dirty="0">
              <a:latin typeface="Century Gothic"/>
              <a:ea typeface="Century Gothic"/>
              <a:cs typeface="Century Gothic"/>
              <a:sym typeface="Century Gothic"/>
            </a:endParaRPr>
          </a:p>
          <a:p>
            <a:pPr marL="368300" lvl="1" indent="0" algn="l" rtl="0">
              <a:spcBef>
                <a:spcPts val="0"/>
              </a:spcBef>
              <a:spcAft>
                <a:spcPts val="0"/>
              </a:spcAft>
              <a:buClr>
                <a:schemeClr val="dk1"/>
              </a:buClr>
              <a:buSzPts val="2300"/>
              <a:buFont typeface="Arial"/>
              <a:buNone/>
            </a:pPr>
            <a:r>
              <a:rPr lang="en-GB" sz="1500" dirty="0">
                <a:solidFill>
                  <a:srgbClr val="222222"/>
                </a:solidFill>
              </a:rPr>
              <a:t>Will they be sustained after the project’s lifetime? (sustainability) </a:t>
            </a:r>
            <a:endParaRPr dirty="0">
              <a:latin typeface="Century Gothic"/>
              <a:ea typeface="Century Gothic"/>
              <a:cs typeface="Century Gothic"/>
              <a:sym typeface="Century Gothic"/>
            </a:endParaRPr>
          </a:p>
          <a:p>
            <a:pPr marL="0" lvl="0" indent="0" algn="l" rtl="0">
              <a:spcBef>
                <a:spcPts val="500"/>
              </a:spcBef>
              <a:spcAft>
                <a:spcPts val="0"/>
              </a:spcAft>
              <a:buNone/>
            </a:pPr>
            <a:endParaRPr dirty="0"/>
          </a:p>
        </p:txBody>
      </p:sp>
      <p:sp>
        <p:nvSpPr>
          <p:cNvPr id="854" name="Google Shape;854;p110"/>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a:latin typeface="Century Gothic"/>
                <a:ea typeface="Century Gothic"/>
                <a:cs typeface="Century Gothic"/>
                <a:sym typeface="Century Gothic"/>
              </a:rPr>
              <a:t>Research Proposal: </a:t>
            </a:r>
            <a:r>
              <a:rPr lang="en-GB" sz="2400">
                <a:latin typeface="Century Gothic"/>
                <a:ea typeface="Century Gothic"/>
                <a:cs typeface="Century Gothic"/>
                <a:sym typeface="Century Gothic"/>
              </a:rPr>
              <a:t>Budget from resources needed</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11"/>
          <p:cNvSpPr txBox="1">
            <a:spLocks noGrp="1"/>
          </p:cNvSpPr>
          <p:nvPr>
            <p:ph type="body" idx="1"/>
          </p:nvPr>
        </p:nvSpPr>
        <p:spPr>
          <a:xfrm>
            <a:off x="602975" y="1148025"/>
            <a:ext cx="7916100" cy="3584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600"/>
              <a:buFont typeface="Arial"/>
              <a:buNone/>
            </a:pPr>
            <a:r>
              <a:rPr lang="en-GB" sz="1900">
                <a:solidFill>
                  <a:srgbClr val="222222"/>
                </a:solidFill>
              </a:rPr>
              <a:t>Costing out an activity: An applied example</a:t>
            </a:r>
            <a:endParaRPr sz="240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2600"/>
              <a:buFont typeface="Arial"/>
              <a:buNone/>
            </a:pPr>
            <a:r>
              <a:rPr lang="en-GB" sz="1900">
                <a:solidFill>
                  <a:srgbClr val="222222"/>
                </a:solidFill>
              </a:rPr>
              <a:t>If the objective is</a:t>
            </a:r>
            <a:r>
              <a:rPr lang="en-GB" sz="2000">
                <a:solidFill>
                  <a:srgbClr val="222222"/>
                </a:solidFill>
              </a:rPr>
              <a:t> </a:t>
            </a:r>
            <a:r>
              <a:rPr lang="en-GB" sz="1400" b="1" i="1">
                <a:solidFill>
                  <a:srgbClr val="FF9900"/>
                </a:solidFill>
              </a:rPr>
              <a:t>Strengthen teachers’ Capacity using mobile apps</a:t>
            </a:r>
            <a:endParaRPr sz="2000" b="1" i="1">
              <a:solidFill>
                <a:srgbClr val="FF9900"/>
              </a:solidFill>
            </a:endParaRPr>
          </a:p>
          <a:p>
            <a:pPr marL="0" lvl="0" indent="0" algn="l" rtl="0">
              <a:spcBef>
                <a:spcPts val="1000"/>
              </a:spcBef>
              <a:spcAft>
                <a:spcPts val="0"/>
              </a:spcAft>
              <a:buClr>
                <a:schemeClr val="accent1"/>
              </a:buClr>
              <a:buSzPts val="2600"/>
              <a:buFont typeface="Courier New"/>
              <a:buNone/>
            </a:pPr>
            <a:r>
              <a:rPr lang="en-GB" sz="1900">
                <a:solidFill>
                  <a:srgbClr val="222222"/>
                </a:solidFill>
              </a:rPr>
              <a:t>Types of resources:</a:t>
            </a:r>
            <a:endParaRPr sz="900"/>
          </a:p>
          <a:p>
            <a:pPr marL="0" lvl="0" indent="0" algn="l" rtl="0">
              <a:spcBef>
                <a:spcPts val="0"/>
              </a:spcBef>
              <a:spcAft>
                <a:spcPts val="0"/>
              </a:spcAft>
              <a:buClr>
                <a:schemeClr val="accent1"/>
              </a:buClr>
              <a:buSzPts val="2600"/>
              <a:buFont typeface="Courier New"/>
              <a:buNone/>
            </a:pPr>
            <a:r>
              <a:rPr lang="en-GB" sz="1400">
                <a:solidFill>
                  <a:srgbClr val="222222"/>
                </a:solidFill>
              </a:rPr>
              <a:t>Assets (buying Laptops/tablets/computers for App and content development)</a:t>
            </a:r>
            <a:endParaRPr sz="1000"/>
          </a:p>
          <a:p>
            <a:pPr marL="0" lvl="0" indent="0" algn="l" rtl="0">
              <a:spcBef>
                <a:spcPts val="0"/>
              </a:spcBef>
              <a:spcAft>
                <a:spcPts val="0"/>
              </a:spcAft>
              <a:buClr>
                <a:schemeClr val="accent1"/>
              </a:buClr>
              <a:buSzPts val="2600"/>
              <a:buFont typeface="Courier New"/>
              <a:buNone/>
            </a:pPr>
            <a:r>
              <a:rPr lang="en-GB" sz="1700">
                <a:solidFill>
                  <a:schemeClr val="accent2"/>
                </a:solidFill>
              </a:rPr>
              <a:t>Are these assets justifiable? </a:t>
            </a:r>
            <a:r>
              <a:rPr lang="en-GB" sz="1400">
                <a:solidFill>
                  <a:srgbClr val="222222"/>
                </a:solidFill>
              </a:rPr>
              <a:t>Are they eligible for funding? </a:t>
            </a:r>
            <a:r>
              <a:rPr lang="en-GB" sz="1400" b="1" i="1">
                <a:solidFill>
                  <a:srgbClr val="FF9900"/>
                </a:solidFill>
              </a:rPr>
              <a:t>Yes</a:t>
            </a:r>
            <a:endParaRPr sz="1400" b="1" i="1">
              <a:solidFill>
                <a:srgbClr val="FF9900"/>
              </a:solidFill>
            </a:endParaRPr>
          </a:p>
          <a:p>
            <a:pPr marL="0" lvl="0" indent="0" algn="l" rtl="0">
              <a:spcBef>
                <a:spcPts val="1000"/>
              </a:spcBef>
              <a:spcAft>
                <a:spcPts val="0"/>
              </a:spcAft>
              <a:buClr>
                <a:schemeClr val="accent1"/>
              </a:buClr>
              <a:buSzPts val="2600"/>
              <a:buFont typeface="Courier New"/>
              <a:buNone/>
            </a:pPr>
            <a:r>
              <a:rPr lang="en-GB" sz="1400">
                <a:solidFill>
                  <a:srgbClr val="222222"/>
                </a:solidFill>
              </a:rPr>
              <a:t>Are they the best alternative among other alternatives? </a:t>
            </a:r>
            <a:endParaRPr sz="1000"/>
          </a:p>
          <a:p>
            <a:pPr marL="0" lvl="0" indent="0" algn="l" rtl="0">
              <a:spcBef>
                <a:spcPts val="0"/>
              </a:spcBef>
              <a:spcAft>
                <a:spcPts val="0"/>
              </a:spcAft>
              <a:buClr>
                <a:schemeClr val="accent1"/>
              </a:buClr>
              <a:buSzPts val="2600"/>
              <a:buFont typeface="Courier New"/>
              <a:buNone/>
            </a:pPr>
            <a:r>
              <a:rPr lang="en-GB" sz="1400">
                <a:solidFill>
                  <a:schemeClr val="accent2"/>
                </a:solidFill>
              </a:rPr>
              <a:t>Using a computer lab at a nearby college – students and teachers using their own devices</a:t>
            </a:r>
            <a:r>
              <a:rPr lang="en-GB" sz="1400">
                <a:solidFill>
                  <a:srgbClr val="222222"/>
                </a:solidFill>
              </a:rPr>
              <a:t> </a:t>
            </a:r>
            <a:r>
              <a:rPr lang="en-GB" sz="1400" b="1" i="1">
                <a:solidFill>
                  <a:srgbClr val="FF9900"/>
                </a:solidFill>
              </a:rPr>
              <a:t>Yes</a:t>
            </a:r>
            <a:endParaRPr sz="1000"/>
          </a:p>
          <a:p>
            <a:pPr marL="0" lvl="0" indent="0" algn="l" rtl="0">
              <a:spcBef>
                <a:spcPts val="1000"/>
              </a:spcBef>
              <a:spcAft>
                <a:spcPts val="0"/>
              </a:spcAft>
              <a:buClr>
                <a:schemeClr val="accent1"/>
              </a:buClr>
              <a:buSzPts val="2600"/>
              <a:buFont typeface="Courier New"/>
              <a:buNone/>
            </a:pPr>
            <a:r>
              <a:rPr lang="en-GB" sz="1400">
                <a:solidFill>
                  <a:srgbClr val="222222"/>
                </a:solidFill>
              </a:rPr>
              <a:t>Are they cost-effective? </a:t>
            </a:r>
            <a:endParaRPr sz="1000"/>
          </a:p>
          <a:p>
            <a:pPr marL="0" lvl="0" indent="0" algn="l" rtl="0">
              <a:spcBef>
                <a:spcPts val="0"/>
              </a:spcBef>
              <a:spcAft>
                <a:spcPts val="0"/>
              </a:spcAft>
              <a:buClr>
                <a:schemeClr val="accent1"/>
              </a:buClr>
              <a:buSzPts val="2600"/>
              <a:buFont typeface="Courier New"/>
              <a:buNone/>
            </a:pPr>
            <a:r>
              <a:rPr lang="en-GB" sz="1400">
                <a:solidFill>
                  <a:schemeClr val="accent2"/>
                </a:solidFill>
              </a:rPr>
              <a:t>If the project lifetime is 3-5 years it might be cost-effective because the device lifetime is about this range, but may be not a high-end feature that teachers might not be using for example!</a:t>
            </a:r>
            <a:endParaRPr sz="1000"/>
          </a:p>
          <a:p>
            <a:pPr marL="0" lvl="0" indent="0" algn="l" rtl="0">
              <a:spcBef>
                <a:spcPts val="1000"/>
              </a:spcBef>
              <a:spcAft>
                <a:spcPts val="0"/>
              </a:spcAft>
              <a:buClr>
                <a:schemeClr val="accent1"/>
              </a:buClr>
              <a:buSzPts val="2600"/>
              <a:buFont typeface="Courier New"/>
              <a:buNone/>
            </a:pPr>
            <a:r>
              <a:rPr lang="en-GB" sz="1400">
                <a:solidFill>
                  <a:srgbClr val="222222"/>
                </a:solidFill>
              </a:rPr>
              <a:t>Will they be sustained after the project’s lifetime? (sustainability)</a:t>
            </a:r>
            <a:endParaRPr sz="1000"/>
          </a:p>
          <a:p>
            <a:pPr marL="0" lvl="0" indent="0" algn="l" rtl="0">
              <a:spcBef>
                <a:spcPts val="0"/>
              </a:spcBef>
              <a:spcAft>
                <a:spcPts val="0"/>
              </a:spcAft>
              <a:buNone/>
            </a:pPr>
            <a:r>
              <a:rPr lang="en-GB" sz="1400">
                <a:solidFill>
                  <a:schemeClr val="accent2"/>
                </a:solidFill>
              </a:rPr>
              <a:t>Will the government be able to provide technological devices after the project’s lifetime?</a:t>
            </a:r>
            <a:endParaRPr sz="2500"/>
          </a:p>
        </p:txBody>
      </p:sp>
      <p:sp>
        <p:nvSpPr>
          <p:cNvPr id="860" name="Google Shape;860;p111"/>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a:latin typeface="Century Gothic"/>
                <a:ea typeface="Century Gothic"/>
                <a:cs typeface="Century Gothic"/>
                <a:sym typeface="Century Gothic"/>
              </a:rPr>
              <a:t>Research Proposal: </a:t>
            </a:r>
            <a:r>
              <a:rPr lang="en-GB" sz="2400">
                <a:latin typeface="Century Gothic"/>
                <a:ea typeface="Century Gothic"/>
                <a:cs typeface="Century Gothic"/>
                <a:sym typeface="Century Gothic"/>
              </a:rPr>
              <a:t>Budget from resources needed</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12"/>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a:latin typeface="Century Gothic"/>
                <a:ea typeface="Century Gothic"/>
                <a:cs typeface="Century Gothic"/>
                <a:sym typeface="Century Gothic"/>
              </a:rPr>
              <a:t>Research Proposal: </a:t>
            </a:r>
            <a:r>
              <a:rPr lang="en-GB" sz="2400">
                <a:latin typeface="Century Gothic"/>
                <a:ea typeface="Century Gothic"/>
                <a:cs typeface="Century Gothic"/>
                <a:sym typeface="Century Gothic"/>
              </a:rPr>
              <a:t>Budget from resources needed</a:t>
            </a:r>
            <a:endParaRPr sz="2400"/>
          </a:p>
        </p:txBody>
      </p:sp>
      <p:sp>
        <p:nvSpPr>
          <p:cNvPr id="866" name="Google Shape;866;p112"/>
          <p:cNvSpPr txBox="1">
            <a:spLocks noGrp="1"/>
          </p:cNvSpPr>
          <p:nvPr>
            <p:ph type="body" idx="1"/>
          </p:nvPr>
        </p:nvSpPr>
        <p:spPr>
          <a:xfrm>
            <a:off x="602975" y="1084750"/>
            <a:ext cx="7916100" cy="3670200"/>
          </a:xfrm>
          <a:prstGeom prst="rect">
            <a:avLst/>
          </a:prstGeom>
        </p:spPr>
        <p:txBody>
          <a:bodyPr spcFirstLastPara="1" wrap="square" lIns="68575" tIns="34275" rIns="68575" bIns="34275" anchor="t" anchorCtr="0">
            <a:noAutofit/>
          </a:bodyPr>
          <a:lstStyle/>
          <a:p>
            <a:pPr marL="0" lvl="0" indent="0" algn="l" rtl="0">
              <a:spcBef>
                <a:spcPts val="0"/>
              </a:spcBef>
              <a:spcAft>
                <a:spcPts val="600"/>
              </a:spcAft>
              <a:buClr>
                <a:schemeClr val="dk1"/>
              </a:buClr>
              <a:buSzPts val="2600"/>
              <a:buFont typeface="Arial"/>
              <a:buNone/>
            </a:pPr>
            <a:r>
              <a:rPr lang="en-GB" sz="2100" dirty="0">
                <a:solidFill>
                  <a:srgbClr val="222222"/>
                </a:solidFill>
                <a:latin typeface="+mn-lt"/>
              </a:rPr>
              <a:t>Costing out an activity: </a:t>
            </a:r>
            <a:endParaRPr dirty="0">
              <a:latin typeface="+mn-lt"/>
              <a:ea typeface="Century Gothic"/>
              <a:cs typeface="Century Gothic"/>
              <a:sym typeface="Century Gothic"/>
            </a:endParaRPr>
          </a:p>
          <a:p>
            <a:pPr marL="0" lvl="0" indent="0" algn="l" rtl="0">
              <a:spcBef>
                <a:spcPts val="0"/>
              </a:spcBef>
              <a:spcAft>
                <a:spcPts val="600"/>
              </a:spcAft>
              <a:buClr>
                <a:schemeClr val="dk1"/>
              </a:buClr>
              <a:buSzPts val="2600"/>
              <a:buFont typeface="Arial"/>
              <a:buNone/>
            </a:pPr>
            <a:r>
              <a:rPr lang="en-GB" sz="2100" dirty="0">
                <a:solidFill>
                  <a:srgbClr val="222222"/>
                </a:solidFill>
                <a:latin typeface="+mn-lt"/>
              </a:rPr>
              <a:t>Types of resources: </a:t>
            </a:r>
            <a:r>
              <a:rPr lang="en-GB" sz="1500" dirty="0">
                <a:solidFill>
                  <a:srgbClr val="222222"/>
                </a:solidFill>
                <a:latin typeface="+mn-lt"/>
              </a:rPr>
              <a:t>expendables </a:t>
            </a:r>
            <a:endParaRPr dirty="0">
              <a:latin typeface="+mn-lt"/>
              <a:ea typeface="Century Gothic"/>
              <a:cs typeface="Century Gothic"/>
              <a:sym typeface="Century Gothic"/>
            </a:endParaRPr>
          </a:p>
          <a:p>
            <a:pPr marL="342900" lvl="0" indent="-330200" algn="l" rtl="0">
              <a:spcBef>
                <a:spcPts val="0"/>
              </a:spcBef>
              <a:spcAft>
                <a:spcPts val="600"/>
              </a:spcAft>
              <a:buSzPts val="2600"/>
              <a:buChar char="o"/>
            </a:pPr>
            <a:r>
              <a:rPr lang="en-GB" sz="1500" dirty="0">
                <a:solidFill>
                  <a:srgbClr val="222222"/>
                </a:solidFill>
                <a:latin typeface="+mn-lt"/>
              </a:rPr>
              <a:t>staff cost</a:t>
            </a:r>
            <a:endParaRPr dirty="0">
              <a:latin typeface="+mn-lt"/>
              <a:ea typeface="Century Gothic"/>
              <a:cs typeface="Century Gothic"/>
              <a:sym typeface="Century Gothic"/>
            </a:endParaRPr>
          </a:p>
          <a:p>
            <a:pPr marL="685800" lvl="1" indent="-311150" algn="l" rtl="0">
              <a:spcBef>
                <a:spcPts val="0"/>
              </a:spcBef>
              <a:spcAft>
                <a:spcPts val="600"/>
              </a:spcAft>
              <a:buSzPts val="2300"/>
              <a:buChar char="•"/>
            </a:pPr>
            <a:r>
              <a:rPr lang="en-GB" sz="1100" dirty="0">
                <a:solidFill>
                  <a:srgbClr val="222222"/>
                </a:solidFill>
                <a:latin typeface="+mn-lt"/>
              </a:rPr>
              <a:t>Who should be paid????? check staff contractual policies and guidelines!</a:t>
            </a:r>
            <a:endParaRPr dirty="0">
              <a:latin typeface="+mn-lt"/>
              <a:ea typeface="Century Gothic"/>
              <a:cs typeface="Century Gothic"/>
              <a:sym typeface="Century Gothic"/>
            </a:endParaRPr>
          </a:p>
          <a:p>
            <a:pPr marL="685800" lvl="1" indent="-311150" algn="l" rtl="0">
              <a:spcBef>
                <a:spcPts val="0"/>
              </a:spcBef>
              <a:spcAft>
                <a:spcPts val="600"/>
              </a:spcAft>
              <a:buSzPts val="2300"/>
              <a:buChar char="•"/>
            </a:pPr>
            <a:r>
              <a:rPr lang="en-GB" sz="1100" dirty="0">
                <a:solidFill>
                  <a:srgbClr val="222222"/>
                </a:solidFill>
                <a:latin typeface="+mn-lt"/>
              </a:rPr>
              <a:t>Expertise (do they all need to be professors or senior researchers?) &amp; Number </a:t>
            </a:r>
            <a:endParaRPr dirty="0">
              <a:latin typeface="+mn-lt"/>
              <a:ea typeface="Century Gothic"/>
              <a:cs typeface="Century Gothic"/>
              <a:sym typeface="Century Gothic"/>
            </a:endParaRPr>
          </a:p>
          <a:p>
            <a:pPr marL="685800" lvl="1" indent="-311150" algn="l" rtl="0">
              <a:spcBef>
                <a:spcPts val="0"/>
              </a:spcBef>
              <a:spcAft>
                <a:spcPts val="600"/>
              </a:spcAft>
              <a:buSzPts val="2300"/>
              <a:buChar char="•"/>
            </a:pPr>
            <a:r>
              <a:rPr lang="en-GB" sz="1100" dirty="0">
                <a:solidFill>
                  <a:srgbClr val="222222"/>
                </a:solidFill>
                <a:latin typeface="+mn-lt"/>
              </a:rPr>
              <a:t>Distribution of activities (do all activities require the same load?) Avoid equal distribution over the number of months for the project lifetime. (60 man-days X 36 months ) </a:t>
            </a:r>
            <a:endParaRPr sz="1100" dirty="0">
              <a:solidFill>
                <a:srgbClr val="222222"/>
              </a:solidFill>
              <a:latin typeface="+mn-lt"/>
            </a:endParaRPr>
          </a:p>
          <a:p>
            <a:pPr marL="342900" lvl="0" indent="-330200" algn="l" rtl="0">
              <a:spcBef>
                <a:spcPts val="0"/>
              </a:spcBef>
              <a:spcAft>
                <a:spcPts val="600"/>
              </a:spcAft>
              <a:buSzPts val="2600"/>
              <a:buChar char="o"/>
            </a:pPr>
            <a:r>
              <a:rPr lang="en-GB" sz="1500" dirty="0">
                <a:solidFill>
                  <a:srgbClr val="222222"/>
                </a:solidFill>
                <a:latin typeface="+mn-lt"/>
              </a:rPr>
              <a:t>travel cost</a:t>
            </a:r>
            <a:endParaRPr dirty="0">
              <a:latin typeface="+mn-lt"/>
              <a:ea typeface="Century Gothic"/>
              <a:cs typeface="Century Gothic"/>
              <a:sym typeface="Century Gothic"/>
            </a:endParaRPr>
          </a:p>
          <a:p>
            <a:pPr marL="685800" lvl="1" indent="-311150" algn="l" rtl="0">
              <a:spcBef>
                <a:spcPts val="0"/>
              </a:spcBef>
              <a:spcAft>
                <a:spcPts val="600"/>
              </a:spcAft>
              <a:buSzPts val="2300"/>
              <a:buChar char="•"/>
            </a:pPr>
            <a:r>
              <a:rPr lang="en-GB" sz="1100" dirty="0">
                <a:solidFill>
                  <a:srgbClr val="222222"/>
                </a:solidFill>
                <a:latin typeface="+mn-lt"/>
              </a:rPr>
              <a:t>It is not a picnic with friends! (go economic &amp; follow the eligibility and guidelines of the funding agency)</a:t>
            </a:r>
            <a:endParaRPr sz="1100" dirty="0">
              <a:solidFill>
                <a:srgbClr val="222222"/>
              </a:solidFill>
              <a:latin typeface="+mn-lt"/>
            </a:endParaRPr>
          </a:p>
          <a:p>
            <a:pPr marL="342900" lvl="0" indent="-330200" algn="l" rtl="0">
              <a:spcBef>
                <a:spcPts val="0"/>
              </a:spcBef>
              <a:spcAft>
                <a:spcPts val="600"/>
              </a:spcAft>
              <a:buSzPts val="2600"/>
              <a:buChar char="o"/>
            </a:pPr>
            <a:r>
              <a:rPr lang="en-GB" sz="1500" dirty="0">
                <a:solidFill>
                  <a:srgbClr val="222222"/>
                </a:solidFill>
                <a:latin typeface="+mn-lt"/>
              </a:rPr>
              <a:t>consumables like stationary &amp; refreshments </a:t>
            </a:r>
            <a:endParaRPr dirty="0">
              <a:latin typeface="+mn-lt"/>
              <a:ea typeface="Century Gothic"/>
              <a:cs typeface="Century Gothic"/>
              <a:sym typeface="Century Gothic"/>
            </a:endParaRPr>
          </a:p>
          <a:p>
            <a:pPr marL="685800" lvl="1" indent="-311150" algn="l" rtl="0">
              <a:spcBef>
                <a:spcPts val="0"/>
              </a:spcBef>
              <a:spcAft>
                <a:spcPts val="600"/>
              </a:spcAft>
              <a:buSzPts val="2300"/>
              <a:buChar char="•"/>
            </a:pPr>
            <a:r>
              <a:rPr lang="en-GB" sz="1100" dirty="0">
                <a:solidFill>
                  <a:srgbClr val="222222"/>
                </a:solidFill>
                <a:latin typeface="+mn-lt"/>
              </a:rPr>
              <a:t>Cost per participant X number of days</a:t>
            </a:r>
            <a:endParaRPr dirty="0">
              <a:latin typeface="+mn-lt"/>
              <a:ea typeface="Century Gothic"/>
              <a:cs typeface="Century Gothic"/>
              <a:sym typeface="Century Gothic"/>
            </a:endParaRPr>
          </a:p>
          <a:p>
            <a:pPr marL="342900" lvl="0" indent="-330200" algn="l" rtl="0">
              <a:spcBef>
                <a:spcPts val="0"/>
              </a:spcBef>
              <a:spcAft>
                <a:spcPts val="600"/>
              </a:spcAft>
              <a:buSzPts val="2600"/>
              <a:buChar char="o"/>
            </a:pPr>
            <a:r>
              <a:rPr lang="en-GB" sz="1200" dirty="0">
                <a:solidFill>
                  <a:srgbClr val="222222"/>
                </a:solidFill>
                <a:latin typeface="+mn-lt"/>
              </a:rPr>
              <a:t>Utilities (bills of electricity – internet – gas…)</a:t>
            </a:r>
            <a:endParaRPr dirty="0">
              <a:latin typeface="+mn-lt"/>
              <a:ea typeface="Century Gothic"/>
              <a:cs typeface="Century Gothic"/>
              <a:sym typeface="Century Gothic"/>
            </a:endParaRPr>
          </a:p>
          <a:p>
            <a:pPr marL="342900" lvl="0" indent="-330200" algn="l" rtl="0">
              <a:spcBef>
                <a:spcPts val="0"/>
              </a:spcBef>
              <a:spcAft>
                <a:spcPts val="600"/>
              </a:spcAft>
              <a:buSzPts val="2600"/>
              <a:buChar char="o"/>
            </a:pPr>
            <a:r>
              <a:rPr lang="en-GB" sz="1200" dirty="0">
                <a:solidFill>
                  <a:srgbClr val="222222"/>
                </a:solidFill>
                <a:latin typeface="+mn-lt"/>
              </a:rPr>
              <a:t>Co-finance (what can your institution contribute?) It is better to be a partnership where all parties contribute towards a common good, not a subcontracting a private sector entity can carry out.</a:t>
            </a:r>
            <a:endParaRPr sz="1200" dirty="0">
              <a:solidFill>
                <a:srgbClr val="22222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1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None/>
            </a:pPr>
            <a:fld id="{00000000-1234-1234-1234-123412341234}" type="slidenum">
              <a:rPr lang="en-GB"/>
              <a:t>37</a:t>
            </a:fld>
            <a:endParaRPr/>
          </a:p>
        </p:txBody>
      </p:sp>
      <p:sp>
        <p:nvSpPr>
          <p:cNvPr id="874" name="Google Shape;874;p113"/>
          <p:cNvSpPr txBox="1">
            <a:spLocks noGrp="1"/>
          </p:cNvSpPr>
          <p:nvPr>
            <p:ph type="body" idx="1"/>
          </p:nvPr>
        </p:nvSpPr>
        <p:spPr>
          <a:xfrm>
            <a:off x="602975" y="1220350"/>
            <a:ext cx="7916100" cy="35118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SzPts val="2600"/>
              <a:buNone/>
            </a:pPr>
            <a:r>
              <a:rPr lang="en-GB" sz="1800" b="1" i="0" u="none" strike="noStrike">
                <a:solidFill>
                  <a:srgbClr val="4677C0"/>
                </a:solidFill>
                <a:latin typeface="Arial"/>
                <a:ea typeface="Arial"/>
                <a:cs typeface="Arial"/>
                <a:sym typeface="Arial"/>
              </a:rPr>
              <a:t>Activity Table:</a:t>
            </a:r>
            <a:endParaRPr/>
          </a:p>
          <a:p>
            <a:pPr marL="0" lvl="0" indent="0" algn="l" rtl="0">
              <a:lnSpc>
                <a:spcPct val="150000"/>
              </a:lnSpc>
              <a:spcBef>
                <a:spcPts val="0"/>
              </a:spcBef>
              <a:spcAft>
                <a:spcPts val="0"/>
              </a:spcAft>
              <a:buSzPts val="2600"/>
              <a:buNone/>
            </a:pPr>
            <a:r>
              <a:rPr lang="en-GB" sz="1600">
                <a:solidFill>
                  <a:srgbClr val="FF9900"/>
                </a:solidFill>
                <a:latin typeface="Arial"/>
                <a:ea typeface="Arial"/>
                <a:cs typeface="Arial"/>
                <a:sym typeface="Arial"/>
              </a:rPr>
              <a:t>Objective: </a:t>
            </a:r>
            <a:r>
              <a:rPr lang="en-GB" sz="1600">
                <a:solidFill>
                  <a:srgbClr val="222222"/>
                </a:solidFill>
                <a:latin typeface="Arial"/>
                <a:ea typeface="Arial"/>
                <a:cs typeface="Arial"/>
                <a:sym typeface="Arial"/>
              </a:rPr>
              <a:t>Strengthening the capacity of teachers:</a:t>
            </a:r>
            <a:endParaRPr sz="2400"/>
          </a:p>
          <a:p>
            <a:pPr marL="0" lvl="0" indent="0" algn="l" rtl="0">
              <a:lnSpc>
                <a:spcPct val="150000"/>
              </a:lnSpc>
              <a:spcBef>
                <a:spcPts val="0"/>
              </a:spcBef>
              <a:spcAft>
                <a:spcPts val="0"/>
              </a:spcAft>
              <a:buSzPts val="2600"/>
              <a:buNone/>
            </a:pPr>
            <a:r>
              <a:rPr lang="en-GB" sz="1600">
                <a:solidFill>
                  <a:srgbClr val="FF9900"/>
                </a:solidFill>
                <a:latin typeface="Arial"/>
                <a:ea typeface="Arial"/>
                <a:cs typeface="Arial"/>
                <a:sym typeface="Arial"/>
              </a:rPr>
              <a:t>Activity: </a:t>
            </a:r>
            <a:r>
              <a:rPr lang="en-GB" sz="1600">
                <a:solidFill>
                  <a:srgbClr val="222222"/>
                </a:solidFill>
                <a:latin typeface="Arial"/>
                <a:ea typeface="Arial"/>
                <a:cs typeface="Arial"/>
                <a:sym typeface="Arial"/>
              </a:rPr>
              <a:t>a training workshop on using mobile apps!</a:t>
            </a:r>
            <a:endParaRPr sz="2400"/>
          </a:p>
          <a:p>
            <a:pPr marL="0" lvl="0" indent="0" algn="l" rtl="0">
              <a:lnSpc>
                <a:spcPct val="150000"/>
              </a:lnSpc>
              <a:spcBef>
                <a:spcPts val="0"/>
              </a:spcBef>
              <a:spcAft>
                <a:spcPts val="0"/>
              </a:spcAft>
              <a:buSzPts val="2600"/>
              <a:buNone/>
            </a:pPr>
            <a:r>
              <a:rPr lang="en-GB" sz="1600">
                <a:solidFill>
                  <a:srgbClr val="222222"/>
                </a:solidFill>
                <a:latin typeface="Arial"/>
                <a:ea typeface="Arial"/>
                <a:cs typeface="Arial"/>
                <a:sym typeface="Arial"/>
              </a:rPr>
              <a:t>For example</a:t>
            </a:r>
            <a:endParaRPr sz="2400"/>
          </a:p>
          <a:p>
            <a:pPr marL="0" lvl="0" indent="0" algn="l" rtl="0">
              <a:lnSpc>
                <a:spcPct val="150000"/>
              </a:lnSpc>
              <a:spcBef>
                <a:spcPts val="0"/>
              </a:spcBef>
              <a:spcAft>
                <a:spcPts val="0"/>
              </a:spcAft>
              <a:buSzPts val="2600"/>
              <a:buNone/>
            </a:pPr>
            <a:endParaRPr sz="1800">
              <a:solidFill>
                <a:srgbClr val="222222"/>
              </a:solidFill>
              <a:latin typeface="Arial"/>
              <a:ea typeface="Arial"/>
              <a:cs typeface="Arial"/>
              <a:sym typeface="Arial"/>
            </a:endParaRPr>
          </a:p>
          <a:p>
            <a:pPr marL="0" lvl="0" indent="0" algn="l" rtl="0">
              <a:lnSpc>
                <a:spcPct val="150000"/>
              </a:lnSpc>
              <a:spcBef>
                <a:spcPts val="0"/>
              </a:spcBef>
              <a:spcAft>
                <a:spcPts val="0"/>
              </a:spcAft>
              <a:buSzPts val="2600"/>
              <a:buNone/>
            </a:pPr>
            <a:endParaRPr sz="2700"/>
          </a:p>
        </p:txBody>
      </p:sp>
      <p:graphicFrame>
        <p:nvGraphicFramePr>
          <p:cNvPr id="875" name="Google Shape;875;p113"/>
          <p:cNvGraphicFramePr/>
          <p:nvPr/>
        </p:nvGraphicFramePr>
        <p:xfrm>
          <a:off x="687994" y="2817650"/>
          <a:ext cx="7379325" cy="1914500"/>
        </p:xfrm>
        <a:graphic>
          <a:graphicData uri="http://schemas.openxmlformats.org/drawingml/2006/table">
            <a:tbl>
              <a:tblPr firstRow="1" bandRow="1">
                <a:noFill/>
                <a:tableStyleId>{B1B95797-56AE-460D-8998-3C65DA099E83}</a:tableStyleId>
              </a:tblPr>
              <a:tblGrid>
                <a:gridCol w="2145400">
                  <a:extLst>
                    <a:ext uri="{9D8B030D-6E8A-4147-A177-3AD203B41FA5}">
                      <a16:colId xmlns:a16="http://schemas.microsoft.com/office/drawing/2014/main" val="20000"/>
                    </a:ext>
                  </a:extLst>
                </a:gridCol>
                <a:gridCol w="1738600">
                  <a:extLst>
                    <a:ext uri="{9D8B030D-6E8A-4147-A177-3AD203B41FA5}">
                      <a16:colId xmlns:a16="http://schemas.microsoft.com/office/drawing/2014/main" val="20001"/>
                    </a:ext>
                  </a:extLst>
                </a:gridCol>
                <a:gridCol w="1716325">
                  <a:extLst>
                    <a:ext uri="{9D8B030D-6E8A-4147-A177-3AD203B41FA5}">
                      <a16:colId xmlns:a16="http://schemas.microsoft.com/office/drawing/2014/main" val="20002"/>
                    </a:ext>
                  </a:extLst>
                </a:gridCol>
                <a:gridCol w="1779000">
                  <a:extLst>
                    <a:ext uri="{9D8B030D-6E8A-4147-A177-3AD203B41FA5}">
                      <a16:colId xmlns:a16="http://schemas.microsoft.com/office/drawing/2014/main" val="20003"/>
                    </a:ext>
                  </a:extLst>
                </a:gridCol>
              </a:tblGrid>
              <a:tr h="273500">
                <a:tc>
                  <a:txBody>
                    <a:bodyPr/>
                    <a:lstStyle/>
                    <a:p>
                      <a:pPr marL="0" marR="0" lvl="0" indent="0" algn="l" rtl="0">
                        <a:lnSpc>
                          <a:spcPct val="100000"/>
                        </a:lnSpc>
                        <a:spcBef>
                          <a:spcPts val="0"/>
                        </a:spcBef>
                        <a:spcAft>
                          <a:spcPts val="0"/>
                        </a:spcAft>
                        <a:buNone/>
                      </a:pPr>
                      <a:r>
                        <a:rPr lang="en-GB" sz="1100" u="none" strike="noStrike" cap="none"/>
                        <a:t>Resources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Units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Cost per unit</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Total</a:t>
                      </a:r>
                      <a:endParaRPr sz="1100"/>
                    </a:p>
                  </a:txBody>
                  <a:tcPr marL="68600" marR="68600" marT="34300" marB="34300"/>
                </a:tc>
                <a:extLst>
                  <a:ext uri="{0D108BD9-81ED-4DB2-BD59-A6C34878D82A}">
                    <a16:rowId xmlns:a16="http://schemas.microsoft.com/office/drawing/2014/main" val="10000"/>
                  </a:ext>
                </a:extLst>
              </a:tr>
              <a:tr h="273500">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extLst>
                  <a:ext uri="{0D108BD9-81ED-4DB2-BD59-A6C34878D82A}">
                    <a16:rowId xmlns:a16="http://schemas.microsoft.com/office/drawing/2014/main" val="10001"/>
                  </a:ext>
                </a:extLst>
              </a:tr>
              <a:tr h="273500">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extLst>
                  <a:ext uri="{0D108BD9-81ED-4DB2-BD59-A6C34878D82A}">
                    <a16:rowId xmlns:a16="http://schemas.microsoft.com/office/drawing/2014/main" val="10002"/>
                  </a:ext>
                </a:extLst>
              </a:tr>
              <a:tr h="273500">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extLst>
                  <a:ext uri="{0D108BD9-81ED-4DB2-BD59-A6C34878D82A}">
                    <a16:rowId xmlns:a16="http://schemas.microsoft.com/office/drawing/2014/main" val="10003"/>
                  </a:ext>
                </a:extLst>
              </a:tr>
              <a:tr h="273500">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extLst>
                  <a:ext uri="{0D108BD9-81ED-4DB2-BD59-A6C34878D82A}">
                    <a16:rowId xmlns:a16="http://schemas.microsoft.com/office/drawing/2014/main" val="10004"/>
                  </a:ext>
                </a:extLst>
              </a:tr>
              <a:tr h="273500">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extLst>
                  <a:ext uri="{0D108BD9-81ED-4DB2-BD59-A6C34878D82A}">
                    <a16:rowId xmlns:a16="http://schemas.microsoft.com/office/drawing/2014/main" val="10005"/>
                  </a:ext>
                </a:extLst>
              </a:tr>
              <a:tr h="273500">
                <a:tc>
                  <a:txBody>
                    <a:bodyPr/>
                    <a:lstStyle/>
                    <a:p>
                      <a:pPr marL="0" marR="0" lvl="0" indent="0" algn="l" rtl="0">
                        <a:lnSpc>
                          <a:spcPct val="100000"/>
                        </a:lnSpc>
                        <a:spcBef>
                          <a:spcPts val="0"/>
                        </a:spcBef>
                        <a:spcAft>
                          <a:spcPts val="0"/>
                        </a:spcAft>
                        <a:buNone/>
                      </a:pP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ctr"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ctr" rtl="0">
                        <a:lnSpc>
                          <a:spcPct val="100000"/>
                        </a:lnSpc>
                        <a:spcBef>
                          <a:spcPts val="0"/>
                        </a:spcBef>
                        <a:spcAft>
                          <a:spcPts val="0"/>
                        </a:spcAft>
                        <a:buNone/>
                      </a:pPr>
                      <a:endParaRPr sz="1100"/>
                    </a:p>
                  </a:txBody>
                  <a:tcPr marL="68600" marR="68600" marT="34300" marB="34300"/>
                </a:tc>
                <a:extLst>
                  <a:ext uri="{0D108BD9-81ED-4DB2-BD59-A6C34878D82A}">
                    <a16:rowId xmlns:a16="http://schemas.microsoft.com/office/drawing/2014/main" val="10006"/>
                  </a:ext>
                </a:extLst>
              </a:tr>
            </a:tbl>
          </a:graphicData>
        </a:graphic>
      </p:graphicFrame>
      <p:sp>
        <p:nvSpPr>
          <p:cNvPr id="876" name="Google Shape;876;p113"/>
          <p:cNvSpPr/>
          <p:nvPr/>
        </p:nvSpPr>
        <p:spPr>
          <a:xfrm rot="-525190">
            <a:off x="1394993" y="3559376"/>
            <a:ext cx="5965378" cy="1038703"/>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GB" sz="2100" b="1" i="1" u="none" strike="noStrike" cap="none">
                <a:solidFill>
                  <a:srgbClr val="8C4804"/>
                </a:solidFill>
                <a:latin typeface="Arial"/>
                <a:ea typeface="Arial"/>
                <a:cs typeface="Arial"/>
                <a:sym typeface="Arial"/>
              </a:rPr>
              <a:t>Please Write all possible resources needed for a training workshop, explain them in units, and estimate the cost per unit!</a:t>
            </a:r>
            <a:endParaRPr sz="2100" b="1" i="1" u="none" strike="noStrike" cap="none">
              <a:solidFill>
                <a:srgbClr val="8C4804"/>
              </a:solidFill>
              <a:latin typeface="Arial"/>
              <a:ea typeface="Arial"/>
              <a:cs typeface="Arial"/>
              <a:sym typeface="Arial"/>
            </a:endParaRPr>
          </a:p>
        </p:txBody>
      </p:sp>
      <p:sp>
        <p:nvSpPr>
          <p:cNvPr id="877" name="Google Shape;877;p113"/>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a:latin typeface="Century Gothic"/>
                <a:ea typeface="Century Gothic"/>
                <a:cs typeface="Century Gothic"/>
                <a:sym typeface="Century Gothic"/>
              </a:rPr>
              <a:t>Research Proposal: </a:t>
            </a:r>
            <a:r>
              <a:rPr lang="en-GB" sz="2400">
                <a:latin typeface="Century Gothic"/>
                <a:ea typeface="Century Gothic"/>
                <a:cs typeface="Century Gothic"/>
                <a:sym typeface="Century Gothic"/>
              </a:rPr>
              <a:t>Budget from resources needed</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1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None/>
            </a:pPr>
            <a:fld id="{00000000-1234-1234-1234-123412341234}" type="slidenum">
              <a:rPr lang="en-GB"/>
              <a:t>38</a:t>
            </a:fld>
            <a:endParaRPr/>
          </a:p>
        </p:txBody>
      </p:sp>
      <p:sp>
        <p:nvSpPr>
          <p:cNvPr id="884" name="Google Shape;884;p114"/>
          <p:cNvSpPr txBox="1">
            <a:spLocks noGrp="1"/>
          </p:cNvSpPr>
          <p:nvPr>
            <p:ph type="body" idx="1"/>
          </p:nvPr>
        </p:nvSpPr>
        <p:spPr>
          <a:xfrm>
            <a:off x="602975" y="1220350"/>
            <a:ext cx="7916100" cy="35118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SzPts val="2600"/>
              <a:buNone/>
            </a:pPr>
            <a:r>
              <a:rPr lang="en-GB" sz="1800" b="1" i="0" u="none" strike="noStrike">
                <a:solidFill>
                  <a:srgbClr val="4677C0"/>
                </a:solidFill>
                <a:latin typeface="Arial"/>
                <a:ea typeface="Arial"/>
                <a:cs typeface="Arial"/>
                <a:sym typeface="Arial"/>
              </a:rPr>
              <a:t>Activity Table:</a:t>
            </a:r>
            <a:endParaRPr/>
          </a:p>
          <a:p>
            <a:pPr marL="0" lvl="0" indent="0" algn="l" rtl="0">
              <a:lnSpc>
                <a:spcPct val="150000"/>
              </a:lnSpc>
              <a:spcBef>
                <a:spcPts val="0"/>
              </a:spcBef>
              <a:spcAft>
                <a:spcPts val="0"/>
              </a:spcAft>
              <a:buSzPts val="2600"/>
              <a:buNone/>
            </a:pPr>
            <a:r>
              <a:rPr lang="en-GB" sz="1600">
                <a:solidFill>
                  <a:srgbClr val="FF9900"/>
                </a:solidFill>
                <a:latin typeface="Arial"/>
                <a:ea typeface="Arial"/>
                <a:cs typeface="Arial"/>
                <a:sym typeface="Arial"/>
              </a:rPr>
              <a:t>Objective: </a:t>
            </a:r>
            <a:r>
              <a:rPr lang="en-GB" sz="1600">
                <a:solidFill>
                  <a:srgbClr val="222222"/>
                </a:solidFill>
                <a:latin typeface="Arial"/>
                <a:ea typeface="Arial"/>
                <a:cs typeface="Arial"/>
                <a:sym typeface="Arial"/>
              </a:rPr>
              <a:t>Strengthening the capacity of teachers:</a:t>
            </a:r>
            <a:endParaRPr sz="2400"/>
          </a:p>
          <a:p>
            <a:pPr marL="0" lvl="0" indent="0" algn="l" rtl="0">
              <a:lnSpc>
                <a:spcPct val="150000"/>
              </a:lnSpc>
              <a:spcBef>
                <a:spcPts val="0"/>
              </a:spcBef>
              <a:spcAft>
                <a:spcPts val="0"/>
              </a:spcAft>
              <a:buSzPts val="2600"/>
              <a:buNone/>
            </a:pPr>
            <a:r>
              <a:rPr lang="en-GB" sz="1600">
                <a:solidFill>
                  <a:srgbClr val="FF9900"/>
                </a:solidFill>
                <a:latin typeface="Arial"/>
                <a:ea typeface="Arial"/>
                <a:cs typeface="Arial"/>
                <a:sym typeface="Arial"/>
              </a:rPr>
              <a:t>Activity: </a:t>
            </a:r>
            <a:r>
              <a:rPr lang="en-GB" sz="1600">
                <a:solidFill>
                  <a:srgbClr val="222222"/>
                </a:solidFill>
                <a:latin typeface="Arial"/>
                <a:ea typeface="Arial"/>
                <a:cs typeface="Arial"/>
                <a:sym typeface="Arial"/>
              </a:rPr>
              <a:t>a training workshop on using mobile apps!</a:t>
            </a:r>
            <a:endParaRPr sz="2400"/>
          </a:p>
          <a:p>
            <a:pPr marL="0" lvl="0" indent="0" algn="l" rtl="0">
              <a:lnSpc>
                <a:spcPct val="150000"/>
              </a:lnSpc>
              <a:spcBef>
                <a:spcPts val="0"/>
              </a:spcBef>
              <a:spcAft>
                <a:spcPts val="0"/>
              </a:spcAft>
              <a:buSzPts val="2600"/>
              <a:buNone/>
            </a:pPr>
            <a:r>
              <a:rPr lang="en-GB" sz="1600">
                <a:solidFill>
                  <a:srgbClr val="222222"/>
                </a:solidFill>
                <a:latin typeface="Arial"/>
                <a:ea typeface="Arial"/>
                <a:cs typeface="Arial"/>
                <a:sym typeface="Arial"/>
              </a:rPr>
              <a:t>For example</a:t>
            </a:r>
            <a:endParaRPr sz="2400"/>
          </a:p>
          <a:p>
            <a:pPr marL="0" lvl="0" indent="0" algn="l" rtl="0">
              <a:lnSpc>
                <a:spcPct val="150000"/>
              </a:lnSpc>
              <a:spcBef>
                <a:spcPts val="0"/>
              </a:spcBef>
              <a:spcAft>
                <a:spcPts val="0"/>
              </a:spcAft>
              <a:buSzPts val="2600"/>
              <a:buNone/>
            </a:pPr>
            <a:endParaRPr sz="1800">
              <a:solidFill>
                <a:srgbClr val="222222"/>
              </a:solidFill>
              <a:latin typeface="Arial"/>
              <a:ea typeface="Arial"/>
              <a:cs typeface="Arial"/>
              <a:sym typeface="Arial"/>
            </a:endParaRPr>
          </a:p>
          <a:p>
            <a:pPr marL="0" lvl="0" indent="0" algn="l" rtl="0">
              <a:lnSpc>
                <a:spcPct val="150000"/>
              </a:lnSpc>
              <a:spcBef>
                <a:spcPts val="0"/>
              </a:spcBef>
              <a:spcAft>
                <a:spcPts val="0"/>
              </a:spcAft>
              <a:buSzPts val="2600"/>
              <a:buNone/>
            </a:pPr>
            <a:endParaRPr sz="2700"/>
          </a:p>
        </p:txBody>
      </p:sp>
      <p:graphicFrame>
        <p:nvGraphicFramePr>
          <p:cNvPr id="885" name="Google Shape;885;p114"/>
          <p:cNvGraphicFramePr/>
          <p:nvPr/>
        </p:nvGraphicFramePr>
        <p:xfrm>
          <a:off x="687994" y="2817650"/>
          <a:ext cx="7379325" cy="1914500"/>
        </p:xfrm>
        <a:graphic>
          <a:graphicData uri="http://schemas.openxmlformats.org/drawingml/2006/table">
            <a:tbl>
              <a:tblPr firstRow="1" bandRow="1">
                <a:noFill/>
                <a:tableStyleId>{B1B95797-56AE-460D-8998-3C65DA099E83}</a:tableStyleId>
              </a:tblPr>
              <a:tblGrid>
                <a:gridCol w="2145400">
                  <a:extLst>
                    <a:ext uri="{9D8B030D-6E8A-4147-A177-3AD203B41FA5}">
                      <a16:colId xmlns:a16="http://schemas.microsoft.com/office/drawing/2014/main" val="20000"/>
                    </a:ext>
                  </a:extLst>
                </a:gridCol>
                <a:gridCol w="1738600">
                  <a:extLst>
                    <a:ext uri="{9D8B030D-6E8A-4147-A177-3AD203B41FA5}">
                      <a16:colId xmlns:a16="http://schemas.microsoft.com/office/drawing/2014/main" val="20001"/>
                    </a:ext>
                  </a:extLst>
                </a:gridCol>
                <a:gridCol w="1716325">
                  <a:extLst>
                    <a:ext uri="{9D8B030D-6E8A-4147-A177-3AD203B41FA5}">
                      <a16:colId xmlns:a16="http://schemas.microsoft.com/office/drawing/2014/main" val="20002"/>
                    </a:ext>
                  </a:extLst>
                </a:gridCol>
                <a:gridCol w="1779000">
                  <a:extLst>
                    <a:ext uri="{9D8B030D-6E8A-4147-A177-3AD203B41FA5}">
                      <a16:colId xmlns:a16="http://schemas.microsoft.com/office/drawing/2014/main" val="20003"/>
                    </a:ext>
                  </a:extLst>
                </a:gridCol>
              </a:tblGrid>
              <a:tr h="273500">
                <a:tc>
                  <a:txBody>
                    <a:bodyPr/>
                    <a:lstStyle/>
                    <a:p>
                      <a:pPr marL="0" marR="0" lvl="0" indent="0" algn="l" rtl="0">
                        <a:lnSpc>
                          <a:spcPct val="100000"/>
                        </a:lnSpc>
                        <a:spcBef>
                          <a:spcPts val="0"/>
                        </a:spcBef>
                        <a:spcAft>
                          <a:spcPts val="0"/>
                        </a:spcAft>
                        <a:buNone/>
                      </a:pPr>
                      <a:r>
                        <a:rPr lang="en-GB" sz="1100" u="none" strike="noStrike" cap="none"/>
                        <a:t>Resources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Units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Cost per unit</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Total</a:t>
                      </a:r>
                      <a:endParaRPr sz="1100"/>
                    </a:p>
                  </a:txBody>
                  <a:tcPr marL="68600" marR="68600" marT="34300" marB="34300"/>
                </a:tc>
                <a:extLst>
                  <a:ext uri="{0D108BD9-81ED-4DB2-BD59-A6C34878D82A}">
                    <a16:rowId xmlns:a16="http://schemas.microsoft.com/office/drawing/2014/main" val="10000"/>
                  </a:ext>
                </a:extLst>
              </a:tr>
              <a:tr h="273500">
                <a:tc>
                  <a:txBody>
                    <a:bodyPr/>
                    <a:lstStyle/>
                    <a:p>
                      <a:pPr marL="0" marR="0" lvl="0" indent="0" algn="l" rtl="0">
                        <a:lnSpc>
                          <a:spcPct val="100000"/>
                        </a:lnSpc>
                        <a:spcBef>
                          <a:spcPts val="0"/>
                        </a:spcBef>
                        <a:spcAft>
                          <a:spcPts val="0"/>
                        </a:spcAft>
                        <a:buNone/>
                      </a:pPr>
                      <a:r>
                        <a:rPr lang="en-GB" sz="1100" u="none" strike="noStrike" cap="none"/>
                        <a:t>Trainer</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4 man-days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200</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800</a:t>
                      </a:r>
                      <a:endParaRPr sz="1100"/>
                    </a:p>
                  </a:txBody>
                  <a:tcPr marL="68600" marR="68600" marT="34300" marB="34300"/>
                </a:tc>
                <a:extLst>
                  <a:ext uri="{0D108BD9-81ED-4DB2-BD59-A6C34878D82A}">
                    <a16:rowId xmlns:a16="http://schemas.microsoft.com/office/drawing/2014/main" val="10001"/>
                  </a:ext>
                </a:extLst>
              </a:tr>
              <a:tr h="273500">
                <a:tc>
                  <a:txBody>
                    <a:bodyPr/>
                    <a:lstStyle/>
                    <a:p>
                      <a:pPr marL="0" marR="0" lvl="0" indent="0" algn="l" rtl="0">
                        <a:lnSpc>
                          <a:spcPct val="100000"/>
                        </a:lnSpc>
                        <a:spcBef>
                          <a:spcPts val="0"/>
                        </a:spcBef>
                        <a:spcAft>
                          <a:spcPts val="0"/>
                        </a:spcAft>
                        <a:buNone/>
                      </a:pPr>
                      <a:r>
                        <a:rPr lang="en-GB" sz="1100" u="none" strike="noStrike" cap="none"/>
                        <a:t>Training venue</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2 days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500</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1000</a:t>
                      </a:r>
                      <a:endParaRPr sz="1100"/>
                    </a:p>
                  </a:txBody>
                  <a:tcPr marL="68600" marR="68600" marT="34300" marB="34300"/>
                </a:tc>
                <a:extLst>
                  <a:ext uri="{0D108BD9-81ED-4DB2-BD59-A6C34878D82A}">
                    <a16:rowId xmlns:a16="http://schemas.microsoft.com/office/drawing/2014/main" val="10002"/>
                  </a:ext>
                </a:extLst>
              </a:tr>
              <a:tr h="273500">
                <a:tc>
                  <a:txBody>
                    <a:bodyPr/>
                    <a:lstStyle/>
                    <a:p>
                      <a:pPr marL="0" marR="0" lvl="0" indent="0" algn="l" rtl="0">
                        <a:lnSpc>
                          <a:spcPct val="100000"/>
                        </a:lnSpc>
                        <a:spcBef>
                          <a:spcPts val="0"/>
                        </a:spcBef>
                        <a:spcAft>
                          <a:spcPts val="0"/>
                        </a:spcAft>
                        <a:buNone/>
                      </a:pPr>
                      <a:r>
                        <a:rPr lang="en-GB" sz="1100" u="none" strike="noStrike" cap="none"/>
                        <a:t>Training material</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40 folders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10</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400</a:t>
                      </a:r>
                      <a:endParaRPr sz="1100"/>
                    </a:p>
                  </a:txBody>
                  <a:tcPr marL="68600" marR="68600" marT="34300" marB="34300"/>
                </a:tc>
                <a:extLst>
                  <a:ext uri="{0D108BD9-81ED-4DB2-BD59-A6C34878D82A}">
                    <a16:rowId xmlns:a16="http://schemas.microsoft.com/office/drawing/2014/main" val="10003"/>
                  </a:ext>
                </a:extLst>
              </a:tr>
              <a:tr h="273500">
                <a:tc>
                  <a:txBody>
                    <a:bodyPr/>
                    <a:lstStyle/>
                    <a:p>
                      <a:pPr marL="0" marR="0" lvl="0" indent="0" algn="l" rtl="0">
                        <a:lnSpc>
                          <a:spcPct val="100000"/>
                        </a:lnSpc>
                        <a:spcBef>
                          <a:spcPts val="0"/>
                        </a:spcBef>
                        <a:spcAft>
                          <a:spcPts val="0"/>
                        </a:spcAft>
                        <a:buNone/>
                      </a:pPr>
                      <a:r>
                        <a:rPr lang="en-GB" sz="1100" u="none" strike="noStrike" cap="none"/>
                        <a:t>Transportation</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4 trips</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50</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200</a:t>
                      </a:r>
                      <a:endParaRPr sz="1100"/>
                    </a:p>
                  </a:txBody>
                  <a:tcPr marL="68600" marR="68600" marT="34300" marB="34300"/>
                </a:tc>
                <a:extLst>
                  <a:ext uri="{0D108BD9-81ED-4DB2-BD59-A6C34878D82A}">
                    <a16:rowId xmlns:a16="http://schemas.microsoft.com/office/drawing/2014/main" val="10004"/>
                  </a:ext>
                </a:extLst>
              </a:tr>
              <a:tr h="273500">
                <a:tc>
                  <a:txBody>
                    <a:bodyPr/>
                    <a:lstStyle/>
                    <a:p>
                      <a:pPr marL="0" marR="0" lvl="0" indent="0" algn="l" rtl="0">
                        <a:lnSpc>
                          <a:spcPct val="100000"/>
                        </a:lnSpc>
                        <a:spcBef>
                          <a:spcPts val="0"/>
                        </a:spcBef>
                        <a:spcAft>
                          <a:spcPts val="0"/>
                        </a:spcAft>
                        <a:buNone/>
                      </a:pPr>
                      <a:r>
                        <a:rPr lang="en-GB" sz="1100" u="none" strike="noStrike" cap="none"/>
                        <a:t>Other</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a:t>
                      </a:r>
                      <a:endParaRPr sz="1100"/>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a:t>
                      </a:r>
                      <a:endParaRPr sz="1100"/>
                    </a:p>
                  </a:txBody>
                  <a:tcPr marL="68600" marR="68600" marT="34300" marB="34300"/>
                </a:tc>
                <a:extLst>
                  <a:ext uri="{0D108BD9-81ED-4DB2-BD59-A6C34878D82A}">
                    <a16:rowId xmlns:a16="http://schemas.microsoft.com/office/drawing/2014/main" val="10005"/>
                  </a:ext>
                </a:extLst>
              </a:tr>
              <a:tr h="273500">
                <a:tc>
                  <a:txBody>
                    <a:bodyPr/>
                    <a:lstStyle/>
                    <a:p>
                      <a:pPr marL="0" marR="0" lvl="0" indent="0" algn="l" rtl="0">
                        <a:lnSpc>
                          <a:spcPct val="100000"/>
                        </a:lnSpc>
                        <a:spcBef>
                          <a:spcPts val="0"/>
                        </a:spcBef>
                        <a:spcAft>
                          <a:spcPts val="0"/>
                        </a:spcAft>
                        <a:buNone/>
                      </a:pPr>
                      <a:r>
                        <a:rPr lang="en-GB" sz="1100" u="none" strike="noStrike" cap="none"/>
                        <a:t>Total</a:t>
                      </a:r>
                      <a:endParaRPr sz="1100"/>
                    </a:p>
                  </a:txBody>
                  <a:tcPr marL="68600" marR="68600" marT="34300" marB="34300"/>
                </a:tc>
                <a:tc>
                  <a:txBody>
                    <a:bodyPr/>
                    <a:lstStyle/>
                    <a:p>
                      <a:pPr marL="0" marR="0" lvl="0" indent="0" algn="ctr"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ctr" rtl="0">
                        <a:lnSpc>
                          <a:spcPct val="100000"/>
                        </a:lnSpc>
                        <a:spcBef>
                          <a:spcPts val="0"/>
                        </a:spcBef>
                        <a:spcAft>
                          <a:spcPts val="0"/>
                        </a:spcAft>
                        <a:buNone/>
                      </a:pPr>
                      <a:endParaRPr sz="1100" u="none" strike="noStrike" cap="none"/>
                    </a:p>
                  </a:txBody>
                  <a:tcPr marL="68600" marR="68600" marT="34300" marB="34300"/>
                </a:tc>
                <a:tc>
                  <a:txBody>
                    <a:bodyPr/>
                    <a:lstStyle/>
                    <a:p>
                      <a:pPr marL="0" marR="0" lvl="0" indent="0" algn="ctr" rtl="0">
                        <a:lnSpc>
                          <a:spcPct val="100000"/>
                        </a:lnSpc>
                        <a:spcBef>
                          <a:spcPts val="0"/>
                        </a:spcBef>
                        <a:spcAft>
                          <a:spcPts val="0"/>
                        </a:spcAft>
                        <a:buNone/>
                      </a:pPr>
                      <a:r>
                        <a:rPr lang="en-GB" sz="1100" u="none" strike="noStrike" cap="none"/>
                        <a:t>USD 2400</a:t>
                      </a:r>
                      <a:endParaRPr sz="1100"/>
                    </a:p>
                  </a:txBody>
                  <a:tcPr marL="68600" marR="68600" marT="34300" marB="34300"/>
                </a:tc>
                <a:extLst>
                  <a:ext uri="{0D108BD9-81ED-4DB2-BD59-A6C34878D82A}">
                    <a16:rowId xmlns:a16="http://schemas.microsoft.com/office/drawing/2014/main" val="10006"/>
                  </a:ext>
                </a:extLst>
              </a:tr>
            </a:tbl>
          </a:graphicData>
        </a:graphic>
      </p:graphicFrame>
      <p:sp>
        <p:nvSpPr>
          <p:cNvPr id="886" name="Google Shape;886;p114"/>
          <p:cNvSpPr txBox="1">
            <a:spLocks noGrp="1"/>
          </p:cNvSpPr>
          <p:nvPr>
            <p:ph type="title"/>
          </p:nvPr>
        </p:nvSpPr>
        <p:spPr>
          <a:xfrm>
            <a:off x="607500" y="85903"/>
            <a:ext cx="7929000" cy="72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GB" sz="2400" b="1">
                <a:latin typeface="Century Gothic"/>
                <a:ea typeface="Century Gothic"/>
                <a:cs typeface="Century Gothic"/>
                <a:sym typeface="Century Gothic"/>
              </a:rPr>
              <a:t>Research Proposal: </a:t>
            </a:r>
            <a:r>
              <a:rPr lang="en-GB" sz="2400">
                <a:latin typeface="Century Gothic"/>
                <a:ea typeface="Century Gothic"/>
                <a:cs typeface="Century Gothic"/>
                <a:sym typeface="Century Gothic"/>
              </a:rPr>
              <a:t>Budget from resources needed</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15"/>
          <p:cNvSpPr txBox="1">
            <a:spLocks noGrp="1"/>
          </p:cNvSpPr>
          <p:nvPr>
            <p:ph type="title"/>
          </p:nvPr>
        </p:nvSpPr>
        <p:spPr>
          <a:xfrm>
            <a:off x="264994" y="335391"/>
            <a:ext cx="3900300" cy="3864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800"/>
              <a:buFont typeface="Century Gothic"/>
              <a:buNone/>
            </a:pPr>
            <a:r>
              <a:rPr lang="en-GB">
                <a:latin typeface="Century Gothic"/>
                <a:ea typeface="Century Gothic"/>
                <a:cs typeface="Century Gothic"/>
                <a:sym typeface="Century Gothic"/>
              </a:rPr>
              <a:t>Questions or comments?</a:t>
            </a:r>
            <a:endParaRPr>
              <a:latin typeface="Century Gothic"/>
              <a:ea typeface="Century Gothic"/>
              <a:cs typeface="Century Gothic"/>
              <a:sym typeface="Century Gothic"/>
            </a:endParaRPr>
          </a:p>
        </p:txBody>
      </p:sp>
      <p:sp>
        <p:nvSpPr>
          <p:cNvPr id="892" name="Google Shape;892;p115"/>
          <p:cNvSpPr txBox="1">
            <a:spLocks noGrp="1"/>
          </p:cNvSpPr>
          <p:nvPr>
            <p:ph type="body" idx="1"/>
          </p:nvPr>
        </p:nvSpPr>
        <p:spPr>
          <a:xfrm>
            <a:off x="4734017" y="335391"/>
            <a:ext cx="4027200" cy="4504500"/>
          </a:xfrm>
          <a:prstGeom prst="rect">
            <a:avLst/>
          </a:prstGeom>
          <a:noFill/>
          <a:ln>
            <a:noFill/>
          </a:ln>
        </p:spPr>
        <p:txBody>
          <a:bodyPr spcFirstLastPara="1" wrap="square" lIns="68575" tIns="34275" rIns="68575" bIns="34275" anchor="t" anchorCtr="0">
            <a:noAutofit/>
          </a:bodyPr>
          <a:lstStyle/>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a:p>
            <a:pPr marL="254000" lvl="0" indent="-88900" algn="l" rtl="0">
              <a:lnSpc>
                <a:spcPct val="100000"/>
              </a:lnSpc>
              <a:spcBef>
                <a:spcPts val="1000"/>
              </a:spcBef>
              <a:spcAft>
                <a:spcPts val="0"/>
              </a:spcAft>
              <a:buSzPts val="2600"/>
              <a:buNone/>
            </a:pPr>
            <a:r>
              <a:rPr lang="en-GB">
                <a:latin typeface="Century Gothic"/>
                <a:ea typeface="Century Gothic"/>
                <a:cs typeface="Century Gothic"/>
                <a:sym typeface="Century Gothic"/>
              </a:rPr>
              <a:t>Any research ideas in mind?</a:t>
            </a:r>
            <a:endParaRPr>
              <a:latin typeface="Century Gothic"/>
              <a:ea typeface="Century Gothic"/>
              <a:cs typeface="Century Gothic"/>
              <a:sym typeface="Century Gothic"/>
            </a:endParaRPr>
          </a:p>
        </p:txBody>
      </p:sp>
      <p:sp>
        <p:nvSpPr>
          <p:cNvPr id="893" name="Google Shape;893;p11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0"/>
          <p:cNvSpPr txBox="1">
            <a:spLocks noGrp="1"/>
          </p:cNvSpPr>
          <p:nvPr>
            <p:ph type="title"/>
          </p:nvPr>
        </p:nvSpPr>
        <p:spPr>
          <a:xfrm>
            <a:off x="105900" y="47300"/>
            <a:ext cx="89322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sz="2600">
                <a:latin typeface="Century Gothic"/>
                <a:ea typeface="Century Gothic"/>
                <a:cs typeface="Century Gothic"/>
                <a:sym typeface="Century Gothic"/>
              </a:rPr>
              <a:t>The proposal: What do readers want to know?</a:t>
            </a:r>
            <a:endParaRPr sz="2600"/>
          </a:p>
        </p:txBody>
      </p:sp>
      <p:sp>
        <p:nvSpPr>
          <p:cNvPr id="433" name="Google Shape;433;p8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4</a:t>
            </a:fld>
            <a:endParaRPr/>
          </a:p>
        </p:txBody>
      </p:sp>
      <p:sp>
        <p:nvSpPr>
          <p:cNvPr id="434" name="Google Shape;434;p80"/>
          <p:cNvSpPr txBox="1"/>
          <p:nvPr/>
        </p:nvSpPr>
        <p:spPr>
          <a:xfrm>
            <a:off x="279075" y="1239065"/>
            <a:ext cx="5513100" cy="3370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1100"/>
              <a:buFont typeface="Arial"/>
              <a:buNone/>
            </a:pPr>
            <a:r>
              <a:rPr lang="en-GB" sz="2100" b="1" dirty="0">
                <a:solidFill>
                  <a:schemeClr val="accent1"/>
                </a:solidFill>
              </a:rPr>
              <a:t>Reviewers read with three questions in mind (</a:t>
            </a:r>
            <a:r>
              <a:rPr lang="en-GB" sz="2100" b="1" dirty="0" err="1">
                <a:solidFill>
                  <a:schemeClr val="accent1"/>
                </a:solidFill>
              </a:rPr>
              <a:t>Przeworski</a:t>
            </a:r>
            <a:r>
              <a:rPr lang="en-GB" sz="2100" b="1" dirty="0">
                <a:solidFill>
                  <a:schemeClr val="accent1"/>
                </a:solidFill>
              </a:rPr>
              <a:t> and Salomon,1995):</a:t>
            </a:r>
            <a:endParaRPr sz="2100" b="1" dirty="0">
              <a:solidFill>
                <a:schemeClr val="accent1"/>
              </a:solidFill>
            </a:endParaRPr>
          </a:p>
          <a:p>
            <a:pPr marL="0" lvl="0" indent="0" algn="l" rtl="0">
              <a:spcBef>
                <a:spcPts val="0"/>
              </a:spcBef>
              <a:spcAft>
                <a:spcPts val="0"/>
              </a:spcAft>
              <a:buClr>
                <a:schemeClr val="dk1"/>
              </a:buClr>
              <a:buSzPts val="1100"/>
              <a:buFont typeface="Arial"/>
              <a:buNone/>
            </a:pPr>
            <a:endParaRPr sz="2100" b="1" dirty="0">
              <a:solidFill>
                <a:schemeClr val="accent1"/>
              </a:solidFill>
            </a:endParaRPr>
          </a:p>
          <a:p>
            <a:pPr marL="342900" lvl="0" indent="-298450" algn="l" rtl="0">
              <a:spcBef>
                <a:spcPts val="0"/>
              </a:spcBef>
              <a:spcAft>
                <a:spcPts val="0"/>
              </a:spcAft>
              <a:buSzPts val="2100"/>
              <a:buAutoNum type="arabicPeriod"/>
            </a:pPr>
            <a:r>
              <a:rPr lang="en-GB" sz="2100" b="1" dirty="0">
                <a:solidFill>
                  <a:schemeClr val="accent5"/>
                </a:solidFill>
              </a:rPr>
              <a:t>What</a:t>
            </a:r>
            <a:r>
              <a:rPr lang="en-GB" sz="2100" b="1" dirty="0">
                <a:solidFill>
                  <a:schemeClr val="accent1"/>
                </a:solidFill>
              </a:rPr>
              <a:t> are we going to learn as a result of the proposed project that we do not know now? (goals, aims, and outcomes)</a:t>
            </a:r>
            <a:endParaRPr sz="2100" b="1" dirty="0">
              <a:solidFill>
                <a:schemeClr val="accent1"/>
              </a:solidFill>
            </a:endParaRPr>
          </a:p>
          <a:p>
            <a:pPr marL="342900" lvl="0" indent="-298450" algn="l" rtl="0">
              <a:spcBef>
                <a:spcPts val="0"/>
              </a:spcBef>
              <a:spcAft>
                <a:spcPts val="0"/>
              </a:spcAft>
              <a:buSzPts val="2100"/>
              <a:buAutoNum type="arabicPeriod"/>
            </a:pPr>
            <a:r>
              <a:rPr lang="en-GB" sz="2100" b="1" dirty="0">
                <a:solidFill>
                  <a:schemeClr val="accent5"/>
                </a:solidFill>
              </a:rPr>
              <a:t>Why</a:t>
            </a:r>
            <a:r>
              <a:rPr lang="en-GB" sz="2100" b="1" dirty="0">
                <a:solidFill>
                  <a:schemeClr val="accent1"/>
                </a:solidFill>
              </a:rPr>
              <a:t> is it worth knowing? (significance)</a:t>
            </a:r>
            <a:endParaRPr sz="2100" b="1" dirty="0">
              <a:solidFill>
                <a:schemeClr val="accent1"/>
              </a:solidFill>
            </a:endParaRPr>
          </a:p>
          <a:p>
            <a:pPr marL="342900" lvl="0" indent="-298450" algn="l" rtl="0">
              <a:spcBef>
                <a:spcPts val="0"/>
              </a:spcBef>
              <a:spcAft>
                <a:spcPts val="0"/>
              </a:spcAft>
              <a:buSzPts val="2100"/>
              <a:buAutoNum type="arabicPeriod"/>
            </a:pPr>
            <a:r>
              <a:rPr lang="en-GB" sz="2100" b="1" dirty="0">
                <a:solidFill>
                  <a:schemeClr val="accent5"/>
                </a:solidFill>
              </a:rPr>
              <a:t>How</a:t>
            </a:r>
            <a:r>
              <a:rPr lang="en-GB" sz="2100" b="1" dirty="0">
                <a:solidFill>
                  <a:schemeClr val="accent1"/>
                </a:solidFill>
              </a:rPr>
              <a:t> will we know that the conclusions are valid? (criteria for success) </a:t>
            </a:r>
            <a:endParaRPr sz="2100" b="1" dirty="0">
              <a:solidFill>
                <a:schemeClr val="accent1"/>
              </a:solidFill>
            </a:endParaRPr>
          </a:p>
        </p:txBody>
      </p:sp>
      <p:pic>
        <p:nvPicPr>
          <p:cNvPr id="435" name="Google Shape;435;p80"/>
          <p:cNvPicPr preferRelativeResize="0"/>
          <p:nvPr/>
        </p:nvPicPr>
        <p:blipFill>
          <a:blip r:embed="rId3">
            <a:alphaModFix/>
          </a:blip>
          <a:stretch>
            <a:fillRect/>
          </a:stretch>
        </p:blipFill>
        <p:spPr>
          <a:xfrm>
            <a:off x="5974976" y="1755459"/>
            <a:ext cx="2994985" cy="19961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16"/>
          <p:cNvSpPr txBox="1">
            <a:spLocks noGrp="1"/>
          </p:cNvSpPr>
          <p:nvPr>
            <p:ph type="ctrTitle"/>
          </p:nvPr>
        </p:nvSpPr>
        <p:spPr>
          <a:xfrm>
            <a:off x="229850" y="1653650"/>
            <a:ext cx="8458800" cy="1674300"/>
          </a:xfrm>
          <a:prstGeom prst="rect">
            <a:avLst/>
          </a:prstGeom>
          <a:noFill/>
          <a:ln>
            <a:noFill/>
          </a:ln>
        </p:spPr>
        <p:txBody>
          <a:bodyPr spcFirstLastPara="1" wrap="square" lIns="68575" tIns="34275" rIns="68575" bIns="34275" anchor="t" anchorCtr="0">
            <a:noAutofit/>
          </a:bodyPr>
          <a:lstStyle/>
          <a:p>
            <a:pPr marL="558800" lvl="0" indent="-558800" algn="l" rtl="0">
              <a:lnSpc>
                <a:spcPct val="100000"/>
              </a:lnSpc>
              <a:spcBef>
                <a:spcPts val="0"/>
              </a:spcBef>
              <a:spcAft>
                <a:spcPts val="0"/>
              </a:spcAft>
              <a:buClr>
                <a:schemeClr val="lt1"/>
              </a:buClr>
              <a:buSzPts val="4500"/>
              <a:buFont typeface="Century Gothic"/>
              <a:buNone/>
            </a:pPr>
            <a:r>
              <a:rPr lang="en-GB" b="1">
                <a:latin typeface="Century Gothic"/>
                <a:ea typeface="Century Gothic"/>
                <a:cs typeface="Century Gothic"/>
                <a:sym typeface="Century Gothic"/>
              </a:rPr>
              <a:t>4. The So What - </a:t>
            </a:r>
            <a:endParaRPr b="1">
              <a:latin typeface="Century Gothic"/>
              <a:ea typeface="Century Gothic"/>
              <a:cs typeface="Century Gothic"/>
              <a:sym typeface="Century Gothic"/>
            </a:endParaRPr>
          </a:p>
          <a:p>
            <a:pPr marL="1016000" lvl="0" indent="-558800" algn="l" rtl="0">
              <a:lnSpc>
                <a:spcPct val="100000"/>
              </a:lnSpc>
              <a:spcBef>
                <a:spcPts val="0"/>
              </a:spcBef>
              <a:spcAft>
                <a:spcPts val="0"/>
              </a:spcAft>
              <a:buClr>
                <a:schemeClr val="lt1"/>
              </a:buClr>
              <a:buSzPts val="4500"/>
              <a:buFont typeface="Century Gothic"/>
              <a:buNone/>
            </a:pPr>
            <a:r>
              <a:rPr lang="en-GB" sz="3000">
                <a:latin typeface="Century Gothic"/>
                <a:ea typeface="Century Gothic"/>
                <a:cs typeface="Century Gothic"/>
                <a:sym typeface="Century Gothic"/>
              </a:rPr>
              <a:t>Measuring Results and Sharing Knowledge</a:t>
            </a:r>
            <a:endParaRPr sz="3000">
              <a:latin typeface="Century Gothic"/>
              <a:ea typeface="Century Gothic"/>
              <a:cs typeface="Century Gothic"/>
              <a:sym typeface="Century Gothic"/>
            </a:endParaRPr>
          </a:p>
        </p:txBody>
      </p:sp>
      <p:sp>
        <p:nvSpPr>
          <p:cNvPr id="899" name="Google Shape;899;p116"/>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17"/>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3000"/>
              <a:buFont typeface="Arial"/>
              <a:buNone/>
            </a:pPr>
            <a:r>
              <a:rPr lang="en-GB"/>
              <a:t>Monitor and Evaluate Results</a:t>
            </a:r>
            <a:endParaRPr/>
          </a:p>
        </p:txBody>
      </p:sp>
      <p:grpSp>
        <p:nvGrpSpPr>
          <p:cNvPr id="906" name="Google Shape;906;p117"/>
          <p:cNvGrpSpPr/>
          <p:nvPr/>
        </p:nvGrpSpPr>
        <p:grpSpPr>
          <a:xfrm>
            <a:off x="4116394" y="1062712"/>
            <a:ext cx="5027645" cy="3647065"/>
            <a:chOff x="2125" y="331912"/>
            <a:chExt cx="6703526" cy="4862753"/>
          </a:xfrm>
        </p:grpSpPr>
        <p:sp>
          <p:nvSpPr>
            <p:cNvPr id="907" name="Google Shape;907;p117"/>
            <p:cNvSpPr/>
            <p:nvPr/>
          </p:nvSpPr>
          <p:spPr>
            <a:xfrm>
              <a:off x="2125" y="331912"/>
              <a:ext cx="1684800" cy="445800"/>
            </a:xfrm>
            <a:prstGeom prst="roundRect">
              <a:avLst>
                <a:gd name="adj" fmla="val 1000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8" name="Google Shape;908;p117"/>
            <p:cNvSpPr txBox="1"/>
            <p:nvPr/>
          </p:nvSpPr>
          <p:spPr>
            <a:xfrm>
              <a:off x="15178" y="344965"/>
              <a:ext cx="1658700" cy="419700"/>
            </a:xfrm>
            <a:prstGeom prst="rect">
              <a:avLst/>
            </a:prstGeom>
            <a:noFill/>
            <a:ln>
              <a:noFill/>
            </a:ln>
          </p:spPr>
          <p:txBody>
            <a:bodyPr spcFirstLastPara="1" wrap="square" lIns="37150" tIns="24750" rIns="371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1900" b="0" i="0" u="none" strike="noStrike" cap="none">
                  <a:solidFill>
                    <a:schemeClr val="lt1"/>
                  </a:solidFill>
                  <a:latin typeface="Arial"/>
                  <a:ea typeface="Arial"/>
                  <a:cs typeface="Arial"/>
                  <a:sym typeface="Arial"/>
                </a:rPr>
                <a:t>Output</a:t>
              </a:r>
              <a:endParaRPr sz="1000"/>
            </a:p>
          </p:txBody>
        </p:sp>
        <p:sp>
          <p:nvSpPr>
            <p:cNvPr id="909" name="Google Shape;909;p117"/>
            <p:cNvSpPr/>
            <p:nvPr/>
          </p:nvSpPr>
          <p:spPr>
            <a:xfrm>
              <a:off x="124895" y="777569"/>
              <a:ext cx="91500" cy="889800"/>
            </a:xfrm>
            <a:custGeom>
              <a:avLst/>
              <a:gdLst/>
              <a:ahLst/>
              <a:cxnLst/>
              <a:rect l="l" t="t" r="r" b="b"/>
              <a:pathLst>
                <a:path w="120000" h="120000" extrusionOk="0">
                  <a:moveTo>
                    <a:pt x="60000" y="0"/>
                  </a:moveTo>
                  <a:lnTo>
                    <a:pt x="60000" y="120000"/>
                  </a:lnTo>
                  <a:lnTo>
                    <a:pt x="157747" y="120000"/>
                  </a:lnTo>
                </a:path>
              </a:pathLst>
            </a:custGeom>
            <a:noFill/>
            <a:ln w="25400" cap="flat" cmpd="sng">
              <a:solidFill>
                <a:srgbClr val="C36F20"/>
              </a:solidFill>
              <a:prstDash val="solid"/>
              <a:round/>
              <a:headEnd type="none" w="sm" len="sm"/>
              <a:tailEnd type="none" w="sm" len="sm"/>
            </a:ln>
          </p:spPr>
        </p:sp>
        <p:sp>
          <p:nvSpPr>
            <p:cNvPr id="910" name="Google Shape;910;p117"/>
            <p:cNvSpPr/>
            <p:nvPr/>
          </p:nvSpPr>
          <p:spPr>
            <a:xfrm>
              <a:off x="245099" y="1032001"/>
              <a:ext cx="1936500" cy="1270500"/>
            </a:xfrm>
            <a:prstGeom prst="roundRect">
              <a:avLst>
                <a:gd name="adj" fmla="val 1000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1" name="Google Shape;911;p117"/>
            <p:cNvSpPr txBox="1"/>
            <p:nvPr/>
          </p:nvSpPr>
          <p:spPr>
            <a:xfrm>
              <a:off x="282313" y="1069215"/>
              <a:ext cx="1862100" cy="1196100"/>
            </a:xfrm>
            <a:prstGeom prst="rect">
              <a:avLst/>
            </a:prstGeom>
            <a:noFill/>
            <a:ln>
              <a:noFill/>
            </a:ln>
          </p:spPr>
          <p:txBody>
            <a:bodyPr spcFirstLastPara="1" wrap="square" lIns="20000" tIns="13325" rIns="20000" bIns="133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Develop the TPD App</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Train trainers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Train teachers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Develop research report</a:t>
              </a:r>
              <a:endParaRPr sz="1000"/>
            </a:p>
          </p:txBody>
        </p:sp>
        <p:sp>
          <p:nvSpPr>
            <p:cNvPr id="912" name="Google Shape;912;p117"/>
            <p:cNvSpPr/>
            <p:nvPr/>
          </p:nvSpPr>
          <p:spPr>
            <a:xfrm>
              <a:off x="170615" y="777569"/>
              <a:ext cx="96300" cy="3231000"/>
            </a:xfrm>
            <a:custGeom>
              <a:avLst/>
              <a:gdLst/>
              <a:ahLst/>
              <a:cxnLst/>
              <a:rect l="l" t="t" r="r" b="b"/>
              <a:pathLst>
                <a:path w="120000" h="120000" extrusionOk="0">
                  <a:moveTo>
                    <a:pt x="0" y="0"/>
                  </a:moveTo>
                  <a:lnTo>
                    <a:pt x="0" y="120000"/>
                  </a:lnTo>
                  <a:lnTo>
                    <a:pt x="120000" y="120000"/>
                  </a:lnTo>
                </a:path>
              </a:pathLst>
            </a:custGeom>
            <a:noFill/>
            <a:ln w="25400" cap="flat" cmpd="sng">
              <a:solidFill>
                <a:srgbClr val="C36F20"/>
              </a:solidFill>
              <a:prstDash val="solid"/>
              <a:round/>
              <a:headEnd type="none" w="sm" len="sm"/>
              <a:tailEnd type="none" w="sm" len="sm"/>
            </a:ln>
          </p:spPr>
        </p:sp>
        <p:sp>
          <p:nvSpPr>
            <p:cNvPr id="913" name="Google Shape;913;p117"/>
            <p:cNvSpPr/>
            <p:nvPr/>
          </p:nvSpPr>
          <p:spPr>
            <a:xfrm>
              <a:off x="266806" y="2822565"/>
              <a:ext cx="1984500" cy="2372100"/>
            </a:xfrm>
            <a:prstGeom prst="roundRect">
              <a:avLst>
                <a:gd name="adj" fmla="val 1000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4" name="Google Shape;914;p117"/>
            <p:cNvSpPr txBox="1"/>
            <p:nvPr/>
          </p:nvSpPr>
          <p:spPr>
            <a:xfrm>
              <a:off x="324928" y="2880687"/>
              <a:ext cx="1868100" cy="2256000"/>
            </a:xfrm>
            <a:prstGeom prst="rect">
              <a:avLst/>
            </a:prstGeom>
            <a:noFill/>
            <a:ln>
              <a:noFill/>
            </a:ln>
          </p:spPr>
          <p:txBody>
            <a:bodyPr spcFirstLastPara="1" wrap="square" lIns="20000" tIns="13325" rIns="20000" bIns="13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000" b="1" i="0" u="sng" strike="noStrike" cap="none">
                  <a:solidFill>
                    <a:schemeClr val="accent1"/>
                  </a:solidFill>
                  <a:latin typeface="Arial"/>
                  <a:ea typeface="Arial"/>
                  <a:cs typeface="Arial"/>
                  <a:sym typeface="Arial"/>
                </a:rPr>
                <a:t>INDICATORS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TPD App testing shows app works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Number of trainers attended training</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Number of teachers that attended training</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Research report prepares</a:t>
              </a:r>
              <a:endParaRPr sz="1000"/>
            </a:p>
          </p:txBody>
        </p:sp>
        <p:sp>
          <p:nvSpPr>
            <p:cNvPr id="915" name="Google Shape;915;p117"/>
            <p:cNvSpPr/>
            <p:nvPr/>
          </p:nvSpPr>
          <p:spPr>
            <a:xfrm>
              <a:off x="2545125" y="331912"/>
              <a:ext cx="1499100" cy="478200"/>
            </a:xfrm>
            <a:prstGeom prst="roundRect">
              <a:avLst>
                <a:gd name="adj" fmla="val 1000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6" name="Google Shape;916;p117"/>
            <p:cNvSpPr txBox="1"/>
            <p:nvPr/>
          </p:nvSpPr>
          <p:spPr>
            <a:xfrm>
              <a:off x="2559127" y="345914"/>
              <a:ext cx="1471200" cy="450000"/>
            </a:xfrm>
            <a:prstGeom prst="rect">
              <a:avLst/>
            </a:prstGeom>
            <a:noFill/>
            <a:ln>
              <a:noFill/>
            </a:ln>
          </p:spPr>
          <p:txBody>
            <a:bodyPr spcFirstLastPara="1" wrap="square" lIns="37150" tIns="24750" rIns="371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1900" b="0" i="0" u="none" strike="noStrike" cap="none">
                  <a:solidFill>
                    <a:schemeClr val="lt1"/>
                  </a:solidFill>
                  <a:latin typeface="Arial"/>
                  <a:ea typeface="Arial"/>
                  <a:cs typeface="Arial"/>
                  <a:sym typeface="Arial"/>
                </a:rPr>
                <a:t>Outcome</a:t>
              </a:r>
              <a:endParaRPr sz="1000"/>
            </a:p>
          </p:txBody>
        </p:sp>
        <p:sp>
          <p:nvSpPr>
            <p:cNvPr id="917" name="Google Shape;917;p117"/>
            <p:cNvSpPr/>
            <p:nvPr/>
          </p:nvSpPr>
          <p:spPr>
            <a:xfrm>
              <a:off x="2695048" y="809991"/>
              <a:ext cx="150000" cy="1076100"/>
            </a:xfrm>
            <a:custGeom>
              <a:avLst/>
              <a:gdLst/>
              <a:ahLst/>
              <a:cxnLst/>
              <a:rect l="l" t="t" r="r" b="b"/>
              <a:pathLst>
                <a:path w="120000" h="120000" extrusionOk="0">
                  <a:moveTo>
                    <a:pt x="0" y="0"/>
                  </a:moveTo>
                  <a:lnTo>
                    <a:pt x="0" y="120000"/>
                  </a:lnTo>
                  <a:lnTo>
                    <a:pt x="120000" y="120000"/>
                  </a:lnTo>
                </a:path>
              </a:pathLst>
            </a:custGeom>
            <a:noFill/>
            <a:ln w="25400" cap="flat" cmpd="sng">
              <a:solidFill>
                <a:srgbClr val="C36F20"/>
              </a:solidFill>
              <a:prstDash val="solid"/>
              <a:round/>
              <a:headEnd type="none" w="sm" len="sm"/>
              <a:tailEnd type="none" w="sm" len="sm"/>
            </a:ln>
          </p:spPr>
        </p:sp>
        <p:sp>
          <p:nvSpPr>
            <p:cNvPr id="918" name="Google Shape;918;p117"/>
            <p:cNvSpPr/>
            <p:nvPr/>
          </p:nvSpPr>
          <p:spPr>
            <a:xfrm>
              <a:off x="2844970" y="1070701"/>
              <a:ext cx="1668600" cy="1631100"/>
            </a:xfrm>
            <a:prstGeom prst="roundRect">
              <a:avLst>
                <a:gd name="adj" fmla="val 1000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9" name="Google Shape;919;p117"/>
            <p:cNvSpPr txBox="1"/>
            <p:nvPr/>
          </p:nvSpPr>
          <p:spPr>
            <a:xfrm>
              <a:off x="2892741" y="1118472"/>
              <a:ext cx="1572900" cy="1535400"/>
            </a:xfrm>
            <a:prstGeom prst="rect">
              <a:avLst/>
            </a:prstGeom>
            <a:noFill/>
            <a:ln>
              <a:noFill/>
            </a:ln>
          </p:spPr>
          <p:txBody>
            <a:bodyPr spcFirstLastPara="1" wrap="square" lIns="20000" tIns="13325" rIns="20000" bIns="133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Teachers use the TPD App</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Teachers improve skills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Improved stakeholder awareness of the TPD App</a:t>
              </a:r>
              <a:endParaRPr sz="1000"/>
            </a:p>
          </p:txBody>
        </p:sp>
        <p:sp>
          <p:nvSpPr>
            <p:cNvPr id="920" name="Google Shape;920;p117"/>
            <p:cNvSpPr/>
            <p:nvPr/>
          </p:nvSpPr>
          <p:spPr>
            <a:xfrm>
              <a:off x="2649328" y="809991"/>
              <a:ext cx="91500" cy="3206100"/>
            </a:xfrm>
            <a:custGeom>
              <a:avLst/>
              <a:gdLst/>
              <a:ahLst/>
              <a:cxnLst/>
              <a:rect l="l" t="t" r="r" b="b"/>
              <a:pathLst>
                <a:path w="120000" h="120000" extrusionOk="0">
                  <a:moveTo>
                    <a:pt x="60000" y="0"/>
                  </a:moveTo>
                  <a:lnTo>
                    <a:pt x="60000" y="120000"/>
                  </a:lnTo>
                  <a:lnTo>
                    <a:pt x="157118" y="120000"/>
                  </a:lnTo>
                </a:path>
              </a:pathLst>
            </a:custGeom>
            <a:noFill/>
            <a:ln w="25400" cap="flat" cmpd="sng">
              <a:solidFill>
                <a:srgbClr val="C36F20"/>
              </a:solidFill>
              <a:prstDash val="solid"/>
              <a:round/>
              <a:headEnd type="none" w="sm" len="sm"/>
              <a:tailEnd type="none" w="sm" len="sm"/>
            </a:ln>
          </p:spPr>
        </p:sp>
        <p:sp>
          <p:nvSpPr>
            <p:cNvPr id="921" name="Google Shape;921;p117"/>
            <p:cNvSpPr/>
            <p:nvPr/>
          </p:nvSpPr>
          <p:spPr>
            <a:xfrm>
              <a:off x="2769052" y="2889912"/>
              <a:ext cx="1668600" cy="2252400"/>
            </a:xfrm>
            <a:prstGeom prst="roundRect">
              <a:avLst>
                <a:gd name="adj" fmla="val 1000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2" name="Google Shape;922;p117"/>
            <p:cNvSpPr txBox="1"/>
            <p:nvPr/>
          </p:nvSpPr>
          <p:spPr>
            <a:xfrm>
              <a:off x="2817922" y="2938782"/>
              <a:ext cx="1570800" cy="2154600"/>
            </a:xfrm>
            <a:prstGeom prst="rect">
              <a:avLst/>
            </a:prstGeom>
            <a:noFill/>
            <a:ln>
              <a:noFill/>
            </a:ln>
          </p:spPr>
          <p:txBody>
            <a:bodyPr spcFirstLastPara="1" wrap="square" lIns="20000" tIns="13325" rIns="20000" bIns="13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000" b="1" i="0" u="sng" strike="noStrike" cap="none">
                  <a:solidFill>
                    <a:schemeClr val="accent1"/>
                  </a:solidFill>
                  <a:latin typeface="Arial"/>
                  <a:ea typeface="Arial"/>
                  <a:cs typeface="Arial"/>
                  <a:sym typeface="Arial"/>
                </a:rPr>
                <a:t>INDICATORS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Number of  hours spent on TPD App per teacher</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Difference in Pre and Post Test scores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Survey results showing change in stakeholder knowledge</a:t>
              </a:r>
              <a:endParaRPr sz="1000"/>
            </a:p>
          </p:txBody>
        </p:sp>
        <p:sp>
          <p:nvSpPr>
            <p:cNvPr id="923" name="Google Shape;923;p117"/>
            <p:cNvSpPr/>
            <p:nvPr/>
          </p:nvSpPr>
          <p:spPr>
            <a:xfrm>
              <a:off x="4721671" y="331912"/>
              <a:ext cx="1566300" cy="525000"/>
            </a:xfrm>
            <a:prstGeom prst="roundRect">
              <a:avLst>
                <a:gd name="adj" fmla="val 1000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4" name="Google Shape;924;p117"/>
            <p:cNvSpPr txBox="1"/>
            <p:nvPr/>
          </p:nvSpPr>
          <p:spPr>
            <a:xfrm>
              <a:off x="4737045" y="347286"/>
              <a:ext cx="1535700" cy="494100"/>
            </a:xfrm>
            <a:prstGeom prst="rect">
              <a:avLst/>
            </a:prstGeom>
            <a:noFill/>
            <a:ln>
              <a:noFill/>
            </a:ln>
          </p:spPr>
          <p:txBody>
            <a:bodyPr spcFirstLastPara="1" wrap="square" lIns="37150" tIns="24750" rIns="371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1900" b="0" i="0" u="none" strike="noStrike" cap="none">
                  <a:solidFill>
                    <a:schemeClr val="lt1"/>
                  </a:solidFill>
                  <a:latin typeface="Arial"/>
                  <a:ea typeface="Arial"/>
                  <a:cs typeface="Arial"/>
                  <a:sym typeface="Arial"/>
                </a:rPr>
                <a:t>Impact</a:t>
              </a:r>
              <a:endParaRPr sz="1000"/>
            </a:p>
          </p:txBody>
        </p:sp>
        <p:sp>
          <p:nvSpPr>
            <p:cNvPr id="925" name="Google Shape;925;p117"/>
            <p:cNvSpPr/>
            <p:nvPr/>
          </p:nvSpPr>
          <p:spPr>
            <a:xfrm>
              <a:off x="4878301" y="856814"/>
              <a:ext cx="158700" cy="1033200"/>
            </a:xfrm>
            <a:custGeom>
              <a:avLst/>
              <a:gdLst/>
              <a:ahLst/>
              <a:cxnLst/>
              <a:rect l="l" t="t" r="r" b="b"/>
              <a:pathLst>
                <a:path w="120000" h="120000" extrusionOk="0">
                  <a:moveTo>
                    <a:pt x="0" y="0"/>
                  </a:moveTo>
                  <a:lnTo>
                    <a:pt x="0" y="120000"/>
                  </a:lnTo>
                  <a:lnTo>
                    <a:pt x="120000" y="120000"/>
                  </a:lnTo>
                </a:path>
              </a:pathLst>
            </a:custGeom>
            <a:noFill/>
            <a:ln w="25400" cap="flat" cmpd="sng">
              <a:solidFill>
                <a:srgbClr val="C36F20"/>
              </a:solidFill>
              <a:prstDash val="solid"/>
              <a:round/>
              <a:headEnd type="none" w="sm" len="sm"/>
              <a:tailEnd type="none" w="sm" len="sm"/>
            </a:ln>
          </p:spPr>
        </p:sp>
        <p:sp>
          <p:nvSpPr>
            <p:cNvPr id="926" name="Google Shape;926;p117"/>
            <p:cNvSpPr/>
            <p:nvPr/>
          </p:nvSpPr>
          <p:spPr>
            <a:xfrm>
              <a:off x="5037051" y="1051179"/>
              <a:ext cx="1668600" cy="1677900"/>
            </a:xfrm>
            <a:prstGeom prst="roundRect">
              <a:avLst>
                <a:gd name="adj" fmla="val 1000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7" name="Google Shape;927;p117"/>
            <p:cNvSpPr txBox="1"/>
            <p:nvPr/>
          </p:nvSpPr>
          <p:spPr>
            <a:xfrm>
              <a:off x="5085921" y="1100049"/>
              <a:ext cx="1570800" cy="1580100"/>
            </a:xfrm>
            <a:prstGeom prst="rect">
              <a:avLst/>
            </a:prstGeom>
            <a:noFill/>
            <a:ln>
              <a:noFill/>
            </a:ln>
          </p:spPr>
          <p:txBody>
            <a:bodyPr spcFirstLastPara="1" wrap="square" lIns="20000" tIns="13325" rIns="20000" bIns="133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Scaling-up of the TPD App to more teachers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Findings incorporated in national Teacher Professional Development policy</a:t>
              </a:r>
              <a:endParaRPr sz="1000"/>
            </a:p>
          </p:txBody>
        </p:sp>
        <p:sp>
          <p:nvSpPr>
            <p:cNvPr id="928" name="Google Shape;928;p117"/>
            <p:cNvSpPr/>
            <p:nvPr/>
          </p:nvSpPr>
          <p:spPr>
            <a:xfrm>
              <a:off x="4878301" y="856814"/>
              <a:ext cx="133200" cy="3150600"/>
            </a:xfrm>
            <a:custGeom>
              <a:avLst/>
              <a:gdLst/>
              <a:ahLst/>
              <a:cxnLst/>
              <a:rect l="l" t="t" r="r" b="b"/>
              <a:pathLst>
                <a:path w="120000" h="120000" extrusionOk="0">
                  <a:moveTo>
                    <a:pt x="0" y="0"/>
                  </a:moveTo>
                  <a:lnTo>
                    <a:pt x="0" y="120000"/>
                  </a:lnTo>
                  <a:lnTo>
                    <a:pt x="120000" y="120000"/>
                  </a:lnTo>
                </a:path>
              </a:pathLst>
            </a:custGeom>
            <a:noFill/>
            <a:ln w="25400" cap="flat" cmpd="sng">
              <a:solidFill>
                <a:srgbClr val="C36F20"/>
              </a:solidFill>
              <a:prstDash val="solid"/>
              <a:round/>
              <a:headEnd type="none" w="sm" len="sm"/>
              <a:tailEnd type="none" w="sm" len="sm"/>
            </a:ln>
          </p:spPr>
        </p:sp>
        <p:sp>
          <p:nvSpPr>
            <p:cNvPr id="929" name="Google Shape;929;p117"/>
            <p:cNvSpPr/>
            <p:nvPr/>
          </p:nvSpPr>
          <p:spPr>
            <a:xfrm>
              <a:off x="5011505" y="2862704"/>
              <a:ext cx="1668600" cy="2289300"/>
            </a:xfrm>
            <a:prstGeom prst="roundRect">
              <a:avLst>
                <a:gd name="adj" fmla="val 10000"/>
              </a:avLst>
            </a:prstGeom>
            <a:solidFill>
              <a:schemeClr val="lt1">
                <a:alpha val="89800"/>
              </a:schemeClr>
            </a:solidFill>
            <a:ln w="25400" cap="flat" cmpd="sng">
              <a:solidFill>
                <a:srgbClr val="F6912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30" name="Google Shape;930;p117"/>
            <p:cNvSpPr txBox="1"/>
            <p:nvPr/>
          </p:nvSpPr>
          <p:spPr>
            <a:xfrm>
              <a:off x="5060367" y="2911564"/>
              <a:ext cx="1570800" cy="2055600"/>
            </a:xfrm>
            <a:prstGeom prst="rect">
              <a:avLst/>
            </a:prstGeom>
            <a:noFill/>
            <a:ln>
              <a:noFill/>
            </a:ln>
          </p:spPr>
          <p:txBody>
            <a:bodyPr spcFirstLastPara="1" wrap="square" lIns="20000" tIns="13325" rIns="20000" bIns="13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000" b="1" i="0" u="sng" strike="noStrike" cap="none">
                  <a:solidFill>
                    <a:schemeClr val="accent1"/>
                  </a:solidFill>
                  <a:latin typeface="Arial"/>
                  <a:ea typeface="Arial"/>
                  <a:cs typeface="Arial"/>
                  <a:sym typeface="Arial"/>
                </a:rPr>
                <a:t>INDICATORS</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Additional teachers receive TPD App training</a:t>
              </a:r>
              <a:endParaRPr sz="1000"/>
            </a:p>
            <a:p>
              <a:pPr marL="0" marR="0" lvl="0" indent="0" algn="l" rtl="0">
                <a:lnSpc>
                  <a:spcPct val="90000"/>
                </a:lnSpc>
                <a:spcBef>
                  <a:spcPts val="400"/>
                </a:spcBef>
                <a:spcAft>
                  <a:spcPts val="0"/>
                </a:spcAft>
                <a:buClr>
                  <a:srgbClr val="000000"/>
                </a:buClr>
                <a:buSzPts val="1100"/>
                <a:buFont typeface="Arial"/>
                <a:buNone/>
              </a:pPr>
              <a:r>
                <a:rPr lang="en-GB" sz="1000" b="0" i="0" u="none" strike="noStrike" cap="none">
                  <a:solidFill>
                    <a:schemeClr val="accent1"/>
                  </a:solidFill>
                  <a:latin typeface="Arial"/>
                  <a:ea typeface="Arial"/>
                  <a:cs typeface="Arial"/>
                  <a:sym typeface="Arial"/>
                </a:rPr>
                <a:t>TPD app program and research mentioned in policy documents for adoption</a:t>
              </a:r>
              <a:endParaRPr sz="1000" b="0" i="1" u="sng" strike="noStrike" cap="none">
                <a:solidFill>
                  <a:srgbClr val="000000"/>
                </a:solidFill>
                <a:latin typeface="Arial"/>
                <a:ea typeface="Arial"/>
                <a:cs typeface="Arial"/>
                <a:sym typeface="Arial"/>
              </a:endParaRPr>
            </a:p>
          </p:txBody>
        </p:sp>
      </p:grpSp>
      <p:sp>
        <p:nvSpPr>
          <p:cNvPr id="931" name="Google Shape;931;p117"/>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41</a:t>
            </a:fld>
            <a:endParaRPr/>
          </a:p>
        </p:txBody>
      </p:sp>
      <p:sp>
        <p:nvSpPr>
          <p:cNvPr id="932" name="Google Shape;932;p117"/>
          <p:cNvSpPr txBox="1"/>
          <p:nvPr/>
        </p:nvSpPr>
        <p:spPr>
          <a:xfrm>
            <a:off x="143302" y="1062698"/>
            <a:ext cx="3746400" cy="1793100"/>
          </a:xfrm>
          <a:prstGeom prst="rect">
            <a:avLst/>
          </a:prstGeom>
          <a:noFill/>
          <a:ln>
            <a:noFill/>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rgbClr val="000000"/>
              </a:buClr>
              <a:buSzPts val="1700"/>
              <a:buFont typeface="Arial"/>
              <a:buChar char="•"/>
            </a:pPr>
            <a:r>
              <a:rPr lang="en-GB" sz="1700" b="0" i="0" u="none" strike="noStrike" cap="none">
                <a:solidFill>
                  <a:schemeClr val="accent1"/>
                </a:solidFill>
                <a:latin typeface="Arial"/>
                <a:ea typeface="Arial"/>
                <a:cs typeface="Arial"/>
                <a:sym typeface="Arial"/>
              </a:rPr>
              <a:t>How will the project measure whether and what results have been achieved?</a:t>
            </a:r>
            <a:endParaRPr sz="1000"/>
          </a:p>
          <a:p>
            <a:pPr marL="215900" marR="0" lvl="0" indent="-209550" algn="l" rtl="0">
              <a:lnSpc>
                <a:spcPct val="100000"/>
              </a:lnSpc>
              <a:spcBef>
                <a:spcPts val="0"/>
              </a:spcBef>
              <a:spcAft>
                <a:spcPts val="0"/>
              </a:spcAft>
              <a:buClr>
                <a:srgbClr val="000000"/>
              </a:buClr>
              <a:buSzPts val="1700"/>
              <a:buFont typeface="Arial"/>
              <a:buChar char="•"/>
            </a:pPr>
            <a:r>
              <a:rPr lang="en-GB" sz="1700" b="0" i="0" u="none" strike="noStrike" cap="none">
                <a:solidFill>
                  <a:schemeClr val="accent1"/>
                </a:solidFill>
                <a:latin typeface="Arial"/>
                <a:ea typeface="Arial"/>
                <a:cs typeface="Arial"/>
                <a:sym typeface="Arial"/>
              </a:rPr>
              <a:t>Describe the following elements in the proposal in narrative and table formats:</a:t>
            </a:r>
            <a:endParaRPr sz="1000"/>
          </a:p>
          <a:p>
            <a:pPr marL="0" marR="0" lvl="0" indent="0" algn="l" rtl="0">
              <a:lnSpc>
                <a:spcPct val="100000"/>
              </a:lnSpc>
              <a:spcBef>
                <a:spcPts val="0"/>
              </a:spcBef>
              <a:spcAft>
                <a:spcPts val="0"/>
              </a:spcAft>
              <a:buNone/>
            </a:pPr>
            <a:r>
              <a:rPr lang="en-GB" sz="1000" b="0" i="0" u="none" strike="noStrike" cap="none">
                <a:solidFill>
                  <a:schemeClr val="accent1"/>
                </a:solidFill>
                <a:latin typeface="Arial"/>
                <a:ea typeface="Arial"/>
                <a:cs typeface="Arial"/>
                <a:sym typeface="Arial"/>
              </a:rPr>
              <a:t>	</a:t>
            </a:r>
            <a:endParaRPr sz="1000"/>
          </a:p>
        </p:txBody>
      </p:sp>
      <p:sp>
        <p:nvSpPr>
          <p:cNvPr id="933" name="Google Shape;933;p117"/>
          <p:cNvSpPr txBox="1"/>
          <p:nvPr/>
        </p:nvSpPr>
        <p:spPr>
          <a:xfrm>
            <a:off x="623139" y="2674665"/>
            <a:ext cx="3491700" cy="2162700"/>
          </a:xfrm>
          <a:prstGeom prst="rect">
            <a:avLst/>
          </a:prstGeom>
          <a:noFill/>
          <a:ln>
            <a:noFill/>
          </a:ln>
        </p:spPr>
        <p:txBody>
          <a:bodyPr spcFirstLastPara="1" wrap="square" lIns="68575" tIns="34275" rIns="68575" bIns="34275" anchor="t" anchorCtr="0">
            <a:spAutoFit/>
          </a:bodyPr>
          <a:lstStyle/>
          <a:p>
            <a:pPr marL="215900" marR="0" lvl="0" indent="-203200" algn="l" rtl="0">
              <a:lnSpc>
                <a:spcPct val="100000"/>
              </a:lnSpc>
              <a:spcBef>
                <a:spcPts val="0"/>
              </a:spcBef>
              <a:spcAft>
                <a:spcPts val="0"/>
              </a:spcAft>
              <a:buClr>
                <a:srgbClr val="000000"/>
              </a:buClr>
              <a:buSzPts val="1400"/>
              <a:buFont typeface="Arial"/>
              <a:buChar char="•"/>
            </a:pPr>
            <a:r>
              <a:rPr lang="en-GB" b="0" i="0" u="none" strike="noStrike" cap="none">
                <a:solidFill>
                  <a:schemeClr val="accent1"/>
                </a:solidFill>
                <a:latin typeface="Arial"/>
                <a:ea typeface="Arial"/>
                <a:cs typeface="Arial"/>
                <a:sym typeface="Arial"/>
              </a:rPr>
              <a:t>Indicators to measure results</a:t>
            </a:r>
            <a:endParaRPr sz="1000"/>
          </a:p>
          <a:p>
            <a:pPr marL="215900" marR="0" lvl="0" indent="-203200" algn="l" rtl="0">
              <a:lnSpc>
                <a:spcPct val="100000"/>
              </a:lnSpc>
              <a:spcBef>
                <a:spcPts val="0"/>
              </a:spcBef>
              <a:spcAft>
                <a:spcPts val="0"/>
              </a:spcAft>
              <a:buClr>
                <a:srgbClr val="000000"/>
              </a:buClr>
              <a:buSzPts val="1400"/>
              <a:buFont typeface="Arial"/>
              <a:buChar char="•"/>
            </a:pPr>
            <a:r>
              <a:rPr lang="en-GB" b="0" i="0" u="none" strike="noStrike" cap="none">
                <a:solidFill>
                  <a:schemeClr val="accent1"/>
                </a:solidFill>
                <a:latin typeface="Arial"/>
                <a:ea typeface="Arial"/>
                <a:cs typeface="Arial"/>
                <a:sym typeface="Arial"/>
              </a:rPr>
              <a:t>SMART metrics – Specific, Measurable, Achievable, Relevant, Time-Bound</a:t>
            </a:r>
            <a:endParaRPr sz="1000"/>
          </a:p>
          <a:p>
            <a:pPr marL="215900" marR="0" lvl="0" indent="-114300" algn="l" rtl="0">
              <a:lnSpc>
                <a:spcPct val="100000"/>
              </a:lnSpc>
              <a:spcBef>
                <a:spcPts val="0"/>
              </a:spcBef>
              <a:spcAft>
                <a:spcPts val="0"/>
              </a:spcAft>
              <a:buClr>
                <a:srgbClr val="000000"/>
              </a:buClr>
              <a:buSzPts val="1500"/>
              <a:buFont typeface="Arial"/>
              <a:buNone/>
            </a:pPr>
            <a:endParaRPr b="0" i="0" u="none" strike="noStrike" cap="none">
              <a:solidFill>
                <a:schemeClr val="accent1"/>
              </a:solidFill>
              <a:latin typeface="Arial"/>
              <a:ea typeface="Arial"/>
              <a:cs typeface="Arial"/>
              <a:sym typeface="Arial"/>
            </a:endParaRPr>
          </a:p>
          <a:p>
            <a:pPr marL="215900" marR="0" lvl="0" indent="-203200" algn="l" rtl="0">
              <a:lnSpc>
                <a:spcPct val="100000"/>
              </a:lnSpc>
              <a:spcBef>
                <a:spcPts val="0"/>
              </a:spcBef>
              <a:spcAft>
                <a:spcPts val="0"/>
              </a:spcAft>
              <a:buClr>
                <a:srgbClr val="000000"/>
              </a:buClr>
              <a:buSzPts val="1400"/>
              <a:buFont typeface="Arial"/>
              <a:buChar char="•"/>
            </a:pPr>
            <a:r>
              <a:rPr lang="en-GB" b="0" i="0" u="none" strike="noStrike" cap="none">
                <a:solidFill>
                  <a:schemeClr val="accent1"/>
                </a:solidFill>
                <a:latin typeface="Arial"/>
                <a:ea typeface="Arial"/>
                <a:cs typeface="Arial"/>
                <a:sym typeface="Arial"/>
              </a:rPr>
              <a:t>Monitoring, Evaluation and Learning (MEL) system - How will the evidence for the indicators be collected?</a:t>
            </a:r>
            <a:endParaRPr sz="1000"/>
          </a:p>
          <a:p>
            <a:pPr marL="215900" marR="0" lvl="0" indent="-203200" algn="l" rtl="0">
              <a:lnSpc>
                <a:spcPct val="100000"/>
              </a:lnSpc>
              <a:spcBef>
                <a:spcPts val="0"/>
              </a:spcBef>
              <a:spcAft>
                <a:spcPts val="0"/>
              </a:spcAft>
              <a:buClr>
                <a:srgbClr val="000000"/>
              </a:buClr>
              <a:buSzPts val="1400"/>
              <a:buFont typeface="Arial"/>
              <a:buChar char="•"/>
            </a:pPr>
            <a:r>
              <a:rPr lang="en-GB" b="0" i="0" u="none" strike="noStrike" cap="none">
                <a:solidFill>
                  <a:schemeClr val="accent1"/>
                </a:solidFill>
                <a:latin typeface="Arial"/>
                <a:ea typeface="Arial"/>
                <a:cs typeface="Arial"/>
                <a:sym typeface="Arial"/>
              </a:rPr>
              <a:t>Any additional staffing need?</a:t>
            </a:r>
            <a:endParaRPr sz="1000"/>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18"/>
          <p:cNvSpPr txBox="1">
            <a:spLocks noGrp="1"/>
          </p:cNvSpPr>
          <p:nvPr>
            <p:ph type="title"/>
          </p:nvPr>
        </p:nvSpPr>
        <p:spPr>
          <a:xfrm>
            <a:off x="607500" y="85903"/>
            <a:ext cx="79290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3000"/>
              <a:buNone/>
            </a:pPr>
            <a:r>
              <a:rPr lang="en-GB"/>
              <a:t>Sharing Knowledge</a:t>
            </a:r>
            <a:endParaRPr/>
          </a:p>
        </p:txBody>
      </p:sp>
      <p:sp>
        <p:nvSpPr>
          <p:cNvPr id="940" name="Google Shape;940;p118"/>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42</a:t>
            </a:fld>
            <a:endParaRPr/>
          </a:p>
        </p:txBody>
      </p:sp>
      <p:grpSp>
        <p:nvGrpSpPr>
          <p:cNvPr id="941" name="Google Shape;941;p118"/>
          <p:cNvGrpSpPr/>
          <p:nvPr/>
        </p:nvGrpSpPr>
        <p:grpSpPr>
          <a:xfrm>
            <a:off x="117144" y="944064"/>
            <a:ext cx="5542309" cy="4059512"/>
            <a:chOff x="888363" y="2999"/>
            <a:chExt cx="7389746" cy="5412682"/>
          </a:xfrm>
        </p:grpSpPr>
        <p:sp>
          <p:nvSpPr>
            <p:cNvPr id="942" name="Google Shape;942;p118"/>
            <p:cNvSpPr/>
            <p:nvPr/>
          </p:nvSpPr>
          <p:spPr>
            <a:xfrm>
              <a:off x="888363" y="2999"/>
              <a:ext cx="3061500" cy="1224600"/>
            </a:xfrm>
            <a:prstGeom prst="chevron">
              <a:avLst>
                <a:gd name="adj" fmla="val 50000"/>
              </a:avLst>
            </a:prstGeom>
            <a:solidFill>
              <a:srgbClr val="4477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3" name="Google Shape;943;p118"/>
            <p:cNvSpPr txBox="1"/>
            <p:nvPr/>
          </p:nvSpPr>
          <p:spPr>
            <a:xfrm>
              <a:off x="1500656" y="2999"/>
              <a:ext cx="1836900" cy="1224600"/>
            </a:xfrm>
            <a:prstGeom prst="rect">
              <a:avLst/>
            </a:prstGeom>
            <a:noFill/>
            <a:ln>
              <a:noFill/>
            </a:ln>
          </p:spPr>
          <p:txBody>
            <a:bodyPr spcFirstLastPara="1" wrap="square" lIns="21900" tIns="10950" rIns="0" bIns="109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Program and research reports</a:t>
              </a:r>
              <a:endParaRPr sz="1100"/>
            </a:p>
          </p:txBody>
        </p:sp>
        <p:sp>
          <p:nvSpPr>
            <p:cNvPr id="944" name="Google Shape;944;p118"/>
            <p:cNvSpPr/>
            <p:nvPr/>
          </p:nvSpPr>
          <p:spPr>
            <a:xfrm>
              <a:off x="3551836" y="107089"/>
              <a:ext cx="2541000" cy="1016400"/>
            </a:xfrm>
            <a:prstGeom prst="chevron">
              <a:avLst>
                <a:gd name="adj" fmla="val 50000"/>
              </a:avLst>
            </a:prstGeom>
            <a:solidFill>
              <a:srgbClr val="CED5E8">
                <a:alpha val="89800"/>
              </a:srgbClr>
            </a:solidFill>
            <a:ln w="25400" cap="flat" cmpd="sng">
              <a:solidFill>
                <a:srgbClr val="CED5E8">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5" name="Google Shape;945;p118"/>
            <p:cNvSpPr txBox="1"/>
            <p:nvPr/>
          </p:nvSpPr>
          <p:spPr>
            <a:xfrm>
              <a:off x="4060039" y="107089"/>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dirty="0">
                  <a:solidFill>
                    <a:schemeClr val="accent1"/>
                  </a:solidFill>
                  <a:latin typeface="Arial"/>
                  <a:ea typeface="Arial"/>
                  <a:cs typeface="Arial"/>
                  <a:sym typeface="Arial"/>
                </a:rPr>
                <a:t>Publish online – Funders, implementing partners, research partners </a:t>
              </a:r>
              <a:endParaRPr sz="1100" dirty="0">
                <a:solidFill>
                  <a:schemeClr val="accent1"/>
                </a:solidFill>
              </a:endParaRPr>
            </a:p>
          </p:txBody>
        </p:sp>
        <p:sp>
          <p:nvSpPr>
            <p:cNvPr id="946" name="Google Shape;946;p118"/>
            <p:cNvSpPr/>
            <p:nvPr/>
          </p:nvSpPr>
          <p:spPr>
            <a:xfrm>
              <a:off x="5737109" y="107089"/>
              <a:ext cx="2541000" cy="1016400"/>
            </a:xfrm>
            <a:prstGeom prst="chevron">
              <a:avLst>
                <a:gd name="adj" fmla="val 50000"/>
              </a:avLst>
            </a:prstGeom>
            <a:solidFill>
              <a:srgbClr val="D6E9EB">
                <a:alpha val="89800"/>
              </a:srgbClr>
            </a:solidFill>
            <a:ln w="25400" cap="flat" cmpd="sng">
              <a:solidFill>
                <a:srgbClr val="D6E9EB">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7" name="Google Shape;947;p118"/>
            <p:cNvSpPr txBox="1"/>
            <p:nvPr/>
          </p:nvSpPr>
          <p:spPr>
            <a:xfrm>
              <a:off x="6245312" y="107089"/>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Other clearinghouses like ERIC</a:t>
              </a:r>
              <a:endParaRPr sz="1100">
                <a:solidFill>
                  <a:schemeClr val="accent1"/>
                </a:solidFill>
              </a:endParaRPr>
            </a:p>
          </p:txBody>
        </p:sp>
        <p:sp>
          <p:nvSpPr>
            <p:cNvPr id="948" name="Google Shape;948;p118"/>
            <p:cNvSpPr/>
            <p:nvPr/>
          </p:nvSpPr>
          <p:spPr>
            <a:xfrm>
              <a:off x="888363" y="1399027"/>
              <a:ext cx="3061500" cy="1224600"/>
            </a:xfrm>
            <a:prstGeom prst="chevron">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9" name="Google Shape;949;p118"/>
            <p:cNvSpPr txBox="1"/>
            <p:nvPr/>
          </p:nvSpPr>
          <p:spPr>
            <a:xfrm>
              <a:off x="1500656" y="1399027"/>
              <a:ext cx="1836900" cy="1224600"/>
            </a:xfrm>
            <a:prstGeom prst="rect">
              <a:avLst/>
            </a:prstGeom>
            <a:noFill/>
            <a:ln>
              <a:noFill/>
            </a:ln>
          </p:spPr>
          <p:txBody>
            <a:bodyPr spcFirstLastPara="1" wrap="square" lIns="21900" tIns="10950" rIns="0" bIns="109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Academic articles</a:t>
              </a:r>
              <a:endParaRPr sz="1100"/>
            </a:p>
          </p:txBody>
        </p:sp>
        <p:sp>
          <p:nvSpPr>
            <p:cNvPr id="950" name="Google Shape;950;p118"/>
            <p:cNvSpPr/>
            <p:nvPr/>
          </p:nvSpPr>
          <p:spPr>
            <a:xfrm>
              <a:off x="3551836" y="1503116"/>
              <a:ext cx="2541000" cy="1016400"/>
            </a:xfrm>
            <a:prstGeom prst="chevron">
              <a:avLst>
                <a:gd name="adj" fmla="val 50000"/>
              </a:avLst>
            </a:prstGeom>
            <a:solidFill>
              <a:srgbClr val="F7ECCB">
                <a:alpha val="89800"/>
              </a:srgbClr>
            </a:solidFill>
            <a:ln w="25400" cap="flat" cmpd="sng">
              <a:solidFill>
                <a:srgbClr val="F7ECCB">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51" name="Google Shape;951;p118"/>
            <p:cNvSpPr txBox="1"/>
            <p:nvPr/>
          </p:nvSpPr>
          <p:spPr>
            <a:xfrm>
              <a:off x="4060039" y="1503116"/>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dirty="0">
                  <a:solidFill>
                    <a:schemeClr val="accent1"/>
                  </a:solidFill>
                  <a:latin typeface="Arial"/>
                  <a:ea typeface="Arial"/>
                  <a:cs typeface="Arial"/>
                  <a:sym typeface="Arial"/>
                </a:rPr>
                <a:t>Prominent national and international journals</a:t>
              </a:r>
              <a:endParaRPr sz="1100" dirty="0">
                <a:solidFill>
                  <a:schemeClr val="accent1"/>
                </a:solidFill>
              </a:endParaRPr>
            </a:p>
          </p:txBody>
        </p:sp>
        <p:sp>
          <p:nvSpPr>
            <p:cNvPr id="952" name="Google Shape;952;p118"/>
            <p:cNvSpPr/>
            <p:nvPr/>
          </p:nvSpPr>
          <p:spPr>
            <a:xfrm>
              <a:off x="5737109" y="1503116"/>
              <a:ext cx="2541000" cy="1016400"/>
            </a:xfrm>
            <a:prstGeom prst="chevron">
              <a:avLst>
                <a:gd name="adj" fmla="val 50000"/>
              </a:avLst>
            </a:prstGeom>
            <a:solidFill>
              <a:srgbClr val="FBDBCA">
                <a:alpha val="89800"/>
              </a:srgbClr>
            </a:solidFill>
            <a:ln w="25400" cap="flat" cmpd="sng">
              <a:solidFill>
                <a:srgbClr val="FBDBCA">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53" name="Google Shape;953;p118"/>
            <p:cNvSpPr txBox="1"/>
            <p:nvPr/>
          </p:nvSpPr>
          <p:spPr>
            <a:xfrm>
              <a:off x="6245312" y="1503116"/>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Working papers</a:t>
              </a:r>
              <a:endParaRPr sz="1100">
                <a:solidFill>
                  <a:schemeClr val="accent1"/>
                </a:solidFill>
              </a:endParaRPr>
            </a:p>
          </p:txBody>
        </p:sp>
        <p:sp>
          <p:nvSpPr>
            <p:cNvPr id="954" name="Google Shape;954;p118"/>
            <p:cNvSpPr/>
            <p:nvPr/>
          </p:nvSpPr>
          <p:spPr>
            <a:xfrm>
              <a:off x="888363" y="2795054"/>
              <a:ext cx="3061500" cy="1224600"/>
            </a:xfrm>
            <a:prstGeom prst="chevron">
              <a:avLst>
                <a:gd name="adj" fmla="val 50000"/>
              </a:avLst>
            </a:prstGeom>
            <a:solidFill>
              <a:srgbClr val="ECCC1E"/>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55" name="Google Shape;955;p118"/>
            <p:cNvSpPr txBox="1"/>
            <p:nvPr/>
          </p:nvSpPr>
          <p:spPr>
            <a:xfrm>
              <a:off x="1500656" y="2795054"/>
              <a:ext cx="1836900" cy="1224600"/>
            </a:xfrm>
            <a:prstGeom prst="rect">
              <a:avLst/>
            </a:prstGeom>
            <a:noFill/>
            <a:ln>
              <a:noFill/>
            </a:ln>
          </p:spPr>
          <p:txBody>
            <a:bodyPr spcFirstLastPara="1" wrap="square" lIns="21900" tIns="10950" rIns="0" bIns="109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Presentations</a:t>
              </a:r>
              <a:endParaRPr sz="1100"/>
            </a:p>
          </p:txBody>
        </p:sp>
        <p:sp>
          <p:nvSpPr>
            <p:cNvPr id="956" name="Google Shape;956;p118"/>
            <p:cNvSpPr/>
            <p:nvPr/>
          </p:nvSpPr>
          <p:spPr>
            <a:xfrm>
              <a:off x="3551836" y="2899144"/>
              <a:ext cx="2541000" cy="1016400"/>
            </a:xfrm>
            <a:prstGeom prst="chevron">
              <a:avLst>
                <a:gd name="adj" fmla="val 50000"/>
              </a:avLst>
            </a:prstGeom>
            <a:solidFill>
              <a:srgbClr val="DAE5CF">
                <a:alpha val="89800"/>
              </a:srgbClr>
            </a:solidFill>
            <a:ln w="25400" cap="flat" cmpd="sng">
              <a:solidFill>
                <a:srgbClr val="DAE5CF">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57" name="Google Shape;957;p118"/>
            <p:cNvSpPr txBox="1"/>
            <p:nvPr/>
          </p:nvSpPr>
          <p:spPr>
            <a:xfrm>
              <a:off x="4060039" y="2899144"/>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Conferences or events by national or international stakeholders (eg. MoE, LEG, CIES)</a:t>
              </a:r>
              <a:endParaRPr sz="1100">
                <a:solidFill>
                  <a:schemeClr val="accent1"/>
                </a:solidFill>
              </a:endParaRPr>
            </a:p>
          </p:txBody>
        </p:sp>
        <p:sp>
          <p:nvSpPr>
            <p:cNvPr id="958" name="Google Shape;958;p118"/>
            <p:cNvSpPr/>
            <p:nvPr/>
          </p:nvSpPr>
          <p:spPr>
            <a:xfrm>
              <a:off x="5737109" y="2899144"/>
              <a:ext cx="2541000" cy="1016400"/>
            </a:xfrm>
            <a:prstGeom prst="chevron">
              <a:avLst>
                <a:gd name="adj" fmla="val 50000"/>
              </a:avLst>
            </a:prstGeom>
            <a:solidFill>
              <a:srgbClr val="CED5E8">
                <a:alpha val="89800"/>
              </a:srgbClr>
            </a:solidFill>
            <a:ln w="25400" cap="flat" cmpd="sng">
              <a:solidFill>
                <a:srgbClr val="CED5E8">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59" name="Google Shape;959;p118"/>
            <p:cNvSpPr txBox="1"/>
            <p:nvPr/>
          </p:nvSpPr>
          <p:spPr>
            <a:xfrm>
              <a:off x="6245312" y="2899144"/>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Organise online or in-person program specific event</a:t>
              </a:r>
              <a:endParaRPr sz="1100">
                <a:solidFill>
                  <a:schemeClr val="accent1"/>
                </a:solidFill>
              </a:endParaRPr>
            </a:p>
          </p:txBody>
        </p:sp>
        <p:sp>
          <p:nvSpPr>
            <p:cNvPr id="960" name="Google Shape;960;p118"/>
            <p:cNvSpPr/>
            <p:nvPr/>
          </p:nvSpPr>
          <p:spPr>
            <a:xfrm>
              <a:off x="888363" y="4191081"/>
              <a:ext cx="3061500" cy="1224600"/>
            </a:xfrm>
            <a:prstGeom prst="chevron">
              <a:avLst>
                <a:gd name="adj" fmla="val 50000"/>
              </a:avLst>
            </a:prstGeom>
            <a:solidFill>
              <a:srgbClr val="F6912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1" name="Google Shape;961;p118"/>
            <p:cNvSpPr txBox="1"/>
            <p:nvPr/>
          </p:nvSpPr>
          <p:spPr>
            <a:xfrm>
              <a:off x="1500656" y="4191081"/>
              <a:ext cx="1836900" cy="1224600"/>
            </a:xfrm>
            <a:prstGeom prst="rect">
              <a:avLst/>
            </a:prstGeom>
            <a:noFill/>
            <a:ln>
              <a:noFill/>
            </a:ln>
          </p:spPr>
          <p:txBody>
            <a:bodyPr spcFirstLastPara="1" wrap="square" lIns="21900" tIns="10950" rIns="0" bIns="109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Graphics or short text format</a:t>
              </a:r>
              <a:endParaRPr sz="1100"/>
            </a:p>
          </p:txBody>
        </p:sp>
        <p:sp>
          <p:nvSpPr>
            <p:cNvPr id="962" name="Google Shape;962;p118"/>
            <p:cNvSpPr/>
            <p:nvPr/>
          </p:nvSpPr>
          <p:spPr>
            <a:xfrm>
              <a:off x="3551836" y="4295171"/>
              <a:ext cx="2541000" cy="1016400"/>
            </a:xfrm>
            <a:prstGeom prst="chevron">
              <a:avLst>
                <a:gd name="adj" fmla="val 50000"/>
              </a:avLst>
            </a:prstGeom>
            <a:solidFill>
              <a:srgbClr val="D6E9EB">
                <a:alpha val="89800"/>
              </a:srgbClr>
            </a:solidFill>
            <a:ln w="25400" cap="flat" cmpd="sng">
              <a:solidFill>
                <a:srgbClr val="D6E9EB">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3" name="Google Shape;963;p118"/>
            <p:cNvSpPr txBox="1"/>
            <p:nvPr/>
          </p:nvSpPr>
          <p:spPr>
            <a:xfrm>
              <a:off x="4060039" y="4295171"/>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Social Media</a:t>
              </a:r>
              <a:endParaRPr sz="1100">
                <a:solidFill>
                  <a:schemeClr val="accent1"/>
                </a:solidFill>
              </a:endParaRPr>
            </a:p>
          </p:txBody>
        </p:sp>
        <p:sp>
          <p:nvSpPr>
            <p:cNvPr id="964" name="Google Shape;964;p118"/>
            <p:cNvSpPr/>
            <p:nvPr/>
          </p:nvSpPr>
          <p:spPr>
            <a:xfrm>
              <a:off x="5737109" y="4295171"/>
              <a:ext cx="2541000" cy="1016400"/>
            </a:xfrm>
            <a:prstGeom prst="chevron">
              <a:avLst>
                <a:gd name="adj" fmla="val 50000"/>
              </a:avLst>
            </a:prstGeom>
            <a:solidFill>
              <a:srgbClr val="F7ECCB">
                <a:alpha val="89800"/>
              </a:srgbClr>
            </a:solidFill>
            <a:ln w="25400" cap="flat" cmpd="sng">
              <a:solidFill>
                <a:srgbClr val="F7ECCB">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5" name="Google Shape;965;p118"/>
            <p:cNvSpPr txBox="1"/>
            <p:nvPr/>
          </p:nvSpPr>
          <p:spPr>
            <a:xfrm>
              <a:off x="6245312" y="4295171"/>
              <a:ext cx="1524600" cy="1016400"/>
            </a:xfrm>
            <a:prstGeom prst="rect">
              <a:avLst/>
            </a:prstGeom>
            <a:noFill/>
            <a:ln>
              <a:noFill/>
            </a:ln>
          </p:spPr>
          <p:txBody>
            <a:bodyPr spcFirstLastPara="1" wrap="square" lIns="13325" tIns="6650" rIns="0" bIns="6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accent1"/>
                  </a:solidFill>
                  <a:latin typeface="Arial"/>
                  <a:ea typeface="Arial"/>
                  <a:cs typeface="Arial"/>
                  <a:sym typeface="Arial"/>
                </a:rPr>
                <a:t>Flyers or handouts</a:t>
              </a:r>
              <a:endParaRPr sz="1100">
                <a:solidFill>
                  <a:schemeClr val="accent1"/>
                </a:solidFill>
              </a:endParaRPr>
            </a:p>
          </p:txBody>
        </p:sp>
      </p:grpSp>
      <p:sp>
        <p:nvSpPr>
          <p:cNvPr id="966" name="Google Shape;966;p118"/>
          <p:cNvSpPr txBox="1"/>
          <p:nvPr/>
        </p:nvSpPr>
        <p:spPr>
          <a:xfrm>
            <a:off x="5977719" y="1844628"/>
            <a:ext cx="2901300" cy="148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2300" b="0" i="0" u="none" strike="noStrike" cap="none">
                <a:solidFill>
                  <a:schemeClr val="accent1"/>
                </a:solidFill>
                <a:latin typeface="Arial"/>
                <a:ea typeface="Arial"/>
                <a:cs typeface="Arial"/>
                <a:sym typeface="Arial"/>
              </a:rPr>
              <a:t>Plan for how the findings will be shared with key stakeholders</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19"/>
          <p:cNvSpPr txBox="1">
            <a:spLocks noGrp="1"/>
          </p:cNvSpPr>
          <p:nvPr>
            <p:ph type="ctrTitle"/>
          </p:nvPr>
        </p:nvSpPr>
        <p:spPr>
          <a:xfrm>
            <a:off x="551698" y="1653648"/>
            <a:ext cx="7929000" cy="16743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800"/>
              <a:buFont typeface="Century Gothic"/>
              <a:buNone/>
            </a:pPr>
            <a:r>
              <a:rPr lang="en-GB" b="1">
                <a:solidFill>
                  <a:schemeClr val="accent1"/>
                </a:solidFill>
                <a:latin typeface="Century Gothic"/>
                <a:ea typeface="Century Gothic"/>
                <a:cs typeface="Century Gothic"/>
                <a:sym typeface="Century Gothic"/>
              </a:rPr>
              <a:t>Questions or comments?</a:t>
            </a:r>
            <a:endParaRPr b="1">
              <a:solidFill>
                <a:schemeClr val="accent1"/>
              </a:solidFill>
              <a:latin typeface="Century Gothic"/>
              <a:ea typeface="Century Gothic"/>
              <a:cs typeface="Century Gothic"/>
              <a:sym typeface="Century Gothic"/>
            </a:endParaRPr>
          </a:p>
        </p:txBody>
      </p:sp>
      <p:sp>
        <p:nvSpPr>
          <p:cNvPr id="972" name="Google Shape;972;p119"/>
          <p:cNvSpPr txBox="1">
            <a:spLocks noGrp="1"/>
          </p:cNvSpPr>
          <p:nvPr>
            <p:ph type="body" idx="1"/>
          </p:nvPr>
        </p:nvSpPr>
        <p:spPr>
          <a:xfrm>
            <a:off x="4734017" y="335391"/>
            <a:ext cx="4027200" cy="4504500"/>
          </a:xfrm>
          <a:prstGeom prst="rect">
            <a:avLst/>
          </a:prstGeom>
          <a:noFill/>
          <a:ln>
            <a:noFill/>
          </a:ln>
        </p:spPr>
        <p:txBody>
          <a:bodyPr spcFirstLastPara="1" wrap="square" lIns="68575" tIns="34275" rIns="68575" bIns="34275" anchor="t" anchorCtr="0">
            <a:noAutofit/>
          </a:bodyPr>
          <a:lstStyle/>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a:p>
            <a:pPr marL="254000" lvl="0" indent="-88900" algn="l" rtl="0">
              <a:lnSpc>
                <a:spcPct val="100000"/>
              </a:lnSpc>
              <a:spcBef>
                <a:spcPts val="1000"/>
              </a:spcBef>
              <a:spcAft>
                <a:spcPts val="0"/>
              </a:spcAft>
              <a:buSzPts val="2600"/>
              <a:buNone/>
            </a:pPr>
            <a:endParaRPr>
              <a:latin typeface="Century Gothic"/>
              <a:ea typeface="Century Gothic"/>
              <a:cs typeface="Century Gothic"/>
              <a:sym typeface="Century Gothic"/>
            </a:endParaRPr>
          </a:p>
        </p:txBody>
      </p:sp>
      <p:sp>
        <p:nvSpPr>
          <p:cNvPr id="973" name="Google Shape;973;p119"/>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Google Shape;978;p120" descr="A child that is standing in the dirt&#10;&#10;Description automatically generated"/>
          <p:cNvPicPr preferRelativeResize="0"/>
          <p:nvPr/>
        </p:nvPicPr>
        <p:blipFill rotWithShape="1">
          <a:blip r:embed="rId3">
            <a:alphaModFix/>
          </a:blip>
          <a:srcRect/>
          <a:stretch/>
        </p:blipFill>
        <p:spPr>
          <a:xfrm>
            <a:off x="-33486" y="-15178"/>
            <a:ext cx="9210972" cy="6140647"/>
          </a:xfrm>
          <a:prstGeom prst="rect">
            <a:avLst/>
          </a:prstGeom>
          <a:noFill/>
          <a:ln>
            <a:noFill/>
          </a:ln>
        </p:spPr>
      </p:pic>
      <p:sp>
        <p:nvSpPr>
          <p:cNvPr id="979" name="Google Shape;979;p120"/>
          <p:cNvSpPr txBox="1">
            <a:spLocks noGrp="1"/>
          </p:cNvSpPr>
          <p:nvPr>
            <p:ph type="ctrTitle"/>
          </p:nvPr>
        </p:nvSpPr>
        <p:spPr>
          <a:xfrm>
            <a:off x="5976156" y="2191049"/>
            <a:ext cx="3068100" cy="1728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lt1"/>
              </a:buClr>
              <a:buSzPts val="4500"/>
              <a:buFont typeface="Arial"/>
              <a:buNone/>
            </a:pPr>
            <a:br>
              <a:rPr lang="en-GB"/>
            </a:br>
            <a:r>
              <a:rPr lang="en-GB" b="1">
                <a:solidFill>
                  <a:schemeClr val="accent2"/>
                </a:solidFill>
              </a:rPr>
              <a:t>Thank you</a:t>
            </a:r>
            <a:endParaRPr/>
          </a:p>
        </p:txBody>
      </p:sp>
      <p:sp>
        <p:nvSpPr>
          <p:cNvPr id="980" name="Google Shape;980;p120"/>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44</a:t>
            </a:fld>
            <a:endParaRPr/>
          </a:p>
        </p:txBody>
      </p:sp>
      <p:pic>
        <p:nvPicPr>
          <p:cNvPr id="981" name="Google Shape;981;p120" descr="Une image contenant dessin, signe&#10;&#10;Description générée automatiquement"/>
          <p:cNvPicPr preferRelativeResize="0"/>
          <p:nvPr/>
        </p:nvPicPr>
        <p:blipFill rotWithShape="1">
          <a:blip r:embed="rId4">
            <a:alphaModFix/>
          </a:blip>
          <a:srcRect b="30138"/>
          <a:stretch/>
        </p:blipFill>
        <p:spPr>
          <a:xfrm>
            <a:off x="517563" y="271685"/>
            <a:ext cx="2051638" cy="625880"/>
          </a:xfrm>
          <a:prstGeom prst="rect">
            <a:avLst/>
          </a:prstGeom>
          <a:noFill/>
          <a:ln>
            <a:noFill/>
          </a:ln>
        </p:spPr>
      </p:pic>
      <p:pic>
        <p:nvPicPr>
          <p:cNvPr id="982" name="Google Shape;982;p120"/>
          <p:cNvPicPr preferRelativeResize="0"/>
          <p:nvPr/>
        </p:nvPicPr>
        <p:blipFill rotWithShape="1">
          <a:blip r:embed="rId5">
            <a:alphaModFix/>
          </a:blip>
          <a:srcRect/>
          <a:stretch/>
        </p:blipFill>
        <p:spPr>
          <a:xfrm>
            <a:off x="197514" y="263865"/>
            <a:ext cx="2636043" cy="6877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81"/>
          <p:cNvSpPr txBox="1">
            <a:spLocks noGrp="1"/>
          </p:cNvSpPr>
          <p:nvPr>
            <p:ph type="title"/>
          </p:nvPr>
        </p:nvSpPr>
        <p:spPr>
          <a:xfrm>
            <a:off x="104851" y="63275"/>
            <a:ext cx="87744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sz="2600">
                <a:latin typeface="Century Gothic"/>
                <a:ea typeface="Century Gothic"/>
                <a:cs typeface="Century Gothic"/>
                <a:sym typeface="Century Gothic"/>
              </a:rPr>
              <a:t>What are the common elements of a proposal?</a:t>
            </a:r>
            <a:endParaRPr sz="2600"/>
          </a:p>
        </p:txBody>
      </p:sp>
      <p:sp>
        <p:nvSpPr>
          <p:cNvPr id="441" name="Google Shape;441;p81"/>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GB"/>
              <a:t>5</a:t>
            </a:fld>
            <a:endParaRPr/>
          </a:p>
        </p:txBody>
      </p:sp>
      <p:sp>
        <p:nvSpPr>
          <p:cNvPr id="442" name="Google Shape;442;p81"/>
          <p:cNvSpPr txBox="1"/>
          <p:nvPr/>
        </p:nvSpPr>
        <p:spPr>
          <a:xfrm>
            <a:off x="104850" y="1126538"/>
            <a:ext cx="8669100" cy="3270000"/>
          </a:xfrm>
          <a:prstGeom prst="rect">
            <a:avLst/>
          </a:prstGeom>
          <a:noFill/>
          <a:ln>
            <a:noFill/>
          </a:ln>
        </p:spPr>
        <p:txBody>
          <a:bodyPr spcFirstLastPara="1" wrap="square" lIns="68575" tIns="68575" rIns="68575" bIns="68575" anchor="t" anchorCtr="0">
            <a:spAutoFit/>
          </a:bodyPr>
          <a:lstStyle/>
          <a:p>
            <a:pPr marL="342900" marR="0" lvl="0" indent="-292100" algn="l" rtl="0">
              <a:lnSpc>
                <a:spcPct val="115000"/>
              </a:lnSpc>
              <a:spcBef>
                <a:spcPts val="1200"/>
              </a:spcBef>
              <a:spcAft>
                <a:spcPts val="0"/>
              </a:spcAft>
              <a:buClr>
                <a:schemeClr val="accent1"/>
              </a:buClr>
              <a:buSzPts val="2000"/>
              <a:buChar char="●"/>
            </a:pPr>
            <a:r>
              <a:rPr lang="en-GB" sz="2000" b="1">
                <a:solidFill>
                  <a:schemeClr val="accent1"/>
                </a:solidFill>
              </a:rPr>
              <a:t>Overview</a:t>
            </a:r>
            <a:endParaRPr sz="2000" b="1">
              <a:solidFill>
                <a:schemeClr val="accent1"/>
              </a:solidFill>
            </a:endParaRPr>
          </a:p>
          <a:p>
            <a:pPr marL="342900" marR="0" lvl="0" indent="-292100" algn="l" rtl="0">
              <a:lnSpc>
                <a:spcPct val="115000"/>
              </a:lnSpc>
              <a:spcBef>
                <a:spcPts val="0"/>
              </a:spcBef>
              <a:spcAft>
                <a:spcPts val="0"/>
              </a:spcAft>
              <a:buClr>
                <a:schemeClr val="accent1"/>
              </a:buClr>
              <a:buSzPts val="2000"/>
              <a:buChar char="●"/>
            </a:pPr>
            <a:r>
              <a:rPr lang="en-GB" sz="2000" b="1">
                <a:solidFill>
                  <a:schemeClr val="accent1"/>
                </a:solidFill>
              </a:rPr>
              <a:t>Examination of a Need/Problem </a:t>
            </a:r>
            <a:endParaRPr sz="2000" b="1">
              <a:solidFill>
                <a:schemeClr val="accent1"/>
              </a:solidFill>
            </a:endParaRPr>
          </a:p>
          <a:p>
            <a:pPr marL="342900" marR="0" lvl="0" indent="-292100" algn="l" rtl="0">
              <a:lnSpc>
                <a:spcPct val="115000"/>
              </a:lnSpc>
              <a:spcBef>
                <a:spcPts val="0"/>
              </a:spcBef>
              <a:spcAft>
                <a:spcPts val="0"/>
              </a:spcAft>
              <a:buClr>
                <a:schemeClr val="accent1"/>
              </a:buClr>
              <a:buSzPts val="2000"/>
              <a:buChar char="●"/>
            </a:pPr>
            <a:r>
              <a:rPr lang="en-GB" sz="2000" b="1">
                <a:solidFill>
                  <a:schemeClr val="accent1"/>
                </a:solidFill>
              </a:rPr>
              <a:t>Description of Your Project (including goals, objectives, methods)</a:t>
            </a:r>
            <a:endParaRPr sz="2000" b="1">
              <a:solidFill>
                <a:schemeClr val="accent1"/>
              </a:solidFill>
            </a:endParaRPr>
          </a:p>
          <a:p>
            <a:pPr marL="342900" marR="0" lvl="0" indent="-292100" algn="l" rtl="0">
              <a:lnSpc>
                <a:spcPct val="115000"/>
              </a:lnSpc>
              <a:spcBef>
                <a:spcPts val="0"/>
              </a:spcBef>
              <a:spcAft>
                <a:spcPts val="0"/>
              </a:spcAft>
              <a:buClr>
                <a:schemeClr val="accent1"/>
              </a:buClr>
              <a:buSzPts val="2000"/>
              <a:buChar char="●"/>
            </a:pPr>
            <a:r>
              <a:rPr lang="en-GB" sz="2000" b="1">
                <a:solidFill>
                  <a:schemeClr val="accent1"/>
                </a:solidFill>
              </a:rPr>
              <a:t>Budget/Resources</a:t>
            </a:r>
            <a:endParaRPr sz="2000" b="1">
              <a:solidFill>
                <a:schemeClr val="accent1"/>
              </a:solidFill>
            </a:endParaRPr>
          </a:p>
          <a:p>
            <a:pPr marL="342900" marR="0" lvl="0" indent="-292100" algn="l" rtl="0">
              <a:lnSpc>
                <a:spcPct val="115000"/>
              </a:lnSpc>
              <a:spcBef>
                <a:spcPts val="0"/>
              </a:spcBef>
              <a:spcAft>
                <a:spcPts val="0"/>
              </a:spcAft>
              <a:buClr>
                <a:schemeClr val="accent1"/>
              </a:buClr>
              <a:buSzPts val="2000"/>
              <a:buChar char="●"/>
            </a:pPr>
            <a:r>
              <a:rPr lang="en-GB" sz="2000" b="1">
                <a:solidFill>
                  <a:schemeClr val="accent1"/>
                </a:solidFill>
              </a:rPr>
              <a:t>Other sections (varies by proposal requirements)</a:t>
            </a:r>
            <a:endParaRPr sz="2000" b="1">
              <a:solidFill>
                <a:schemeClr val="accent1"/>
              </a:solidFill>
            </a:endParaRPr>
          </a:p>
          <a:p>
            <a:pPr marL="0" marR="0" lvl="0" indent="0" algn="l" rtl="0">
              <a:lnSpc>
                <a:spcPct val="115000"/>
              </a:lnSpc>
              <a:spcBef>
                <a:spcPts val="1200"/>
              </a:spcBef>
              <a:spcAft>
                <a:spcPts val="0"/>
              </a:spcAft>
              <a:buClr>
                <a:srgbClr val="000000"/>
              </a:buClr>
              <a:buSzPts val="1900"/>
              <a:buFont typeface="Arial"/>
              <a:buNone/>
            </a:pPr>
            <a:endParaRPr sz="1700" b="0" i="0" u="none" strike="noStrike" cap="none">
              <a:solidFill>
                <a:srgbClr val="222222"/>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500"/>
              <a:buFont typeface="Arial"/>
              <a:buNone/>
            </a:pPr>
            <a:endParaRPr sz="1300" b="1" i="0" u="none" strike="noStrike" cap="none">
              <a:solidFill>
                <a:srgbClr val="222222"/>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500"/>
              <a:buFont typeface="Arial"/>
              <a:buNone/>
            </a:pPr>
            <a:r>
              <a:rPr lang="en-GB" sz="1300" b="0" i="0" u="none" strike="noStrike" cap="none">
                <a:solidFill>
                  <a:srgbClr val="222222"/>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Arial"/>
              <a:ea typeface="Arial"/>
              <a:cs typeface="Arial"/>
              <a:sym typeface="Arial"/>
            </a:endParaRPr>
          </a:p>
        </p:txBody>
      </p:sp>
      <p:pic>
        <p:nvPicPr>
          <p:cNvPr id="443" name="Google Shape;443;p81"/>
          <p:cNvPicPr preferRelativeResize="0"/>
          <p:nvPr/>
        </p:nvPicPr>
        <p:blipFill>
          <a:blip r:embed="rId3">
            <a:alphaModFix/>
          </a:blip>
          <a:stretch>
            <a:fillRect/>
          </a:stretch>
        </p:blipFill>
        <p:spPr>
          <a:xfrm>
            <a:off x="725044" y="3686444"/>
            <a:ext cx="7428712" cy="1238119"/>
          </a:xfrm>
          <a:prstGeom prst="rect">
            <a:avLst/>
          </a:prstGeom>
          <a:noFill/>
          <a:ln>
            <a:noFill/>
          </a:ln>
        </p:spPr>
      </p:pic>
      <p:sp>
        <p:nvSpPr>
          <p:cNvPr id="444" name="Google Shape;444;p81"/>
          <p:cNvSpPr txBox="1"/>
          <p:nvPr/>
        </p:nvSpPr>
        <p:spPr>
          <a:xfrm>
            <a:off x="185850" y="3198725"/>
            <a:ext cx="86124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F6912A"/>
                </a:solidFill>
              </a:rPr>
              <a:t>Make sure you follow the guidelines for the particular grant that you are applying for!</a:t>
            </a:r>
            <a:endParaRPr sz="1600" b="1">
              <a:solidFill>
                <a:srgbClr val="F6912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2"/>
          <p:cNvSpPr txBox="1">
            <a:spLocks noGrp="1"/>
          </p:cNvSpPr>
          <p:nvPr>
            <p:ph type="ctrTitle"/>
          </p:nvPr>
        </p:nvSpPr>
        <p:spPr>
          <a:xfrm>
            <a:off x="420079" y="1231085"/>
            <a:ext cx="7929000" cy="1674300"/>
          </a:xfrm>
          <a:prstGeom prst="rect">
            <a:avLst/>
          </a:prstGeom>
          <a:noFill/>
          <a:ln>
            <a:noFill/>
          </a:ln>
        </p:spPr>
        <p:txBody>
          <a:bodyPr spcFirstLastPara="1" wrap="square" lIns="68575" tIns="34275" rIns="68575" bIns="34275" anchor="t" anchorCtr="0">
            <a:noAutofit/>
          </a:bodyPr>
          <a:lstStyle/>
          <a:p>
            <a:pPr marL="558800" lvl="0" indent="-558800" algn="l" rtl="0">
              <a:lnSpc>
                <a:spcPct val="100000"/>
              </a:lnSpc>
              <a:spcBef>
                <a:spcPts val="0"/>
              </a:spcBef>
              <a:spcAft>
                <a:spcPts val="0"/>
              </a:spcAft>
              <a:buClr>
                <a:schemeClr val="lt1"/>
              </a:buClr>
              <a:buSzPts val="4500"/>
              <a:buFont typeface="Century Gothic"/>
              <a:buNone/>
            </a:pPr>
            <a:r>
              <a:rPr lang="en-GB" b="1">
                <a:latin typeface="Century Gothic"/>
                <a:ea typeface="Century Gothic"/>
                <a:cs typeface="Century Gothic"/>
                <a:sym typeface="Century Gothic"/>
              </a:rPr>
              <a:t>1. The Who and Why </a:t>
            </a:r>
            <a:endParaRPr b="1">
              <a:latin typeface="Century Gothic"/>
              <a:ea typeface="Century Gothic"/>
              <a:cs typeface="Century Gothic"/>
              <a:sym typeface="Century Gothic"/>
            </a:endParaRPr>
          </a:p>
          <a:p>
            <a:pPr marL="1016000" lvl="0" indent="-558800" algn="l" rtl="0">
              <a:lnSpc>
                <a:spcPct val="100000"/>
              </a:lnSpc>
              <a:spcBef>
                <a:spcPts val="0"/>
              </a:spcBef>
              <a:spcAft>
                <a:spcPts val="0"/>
              </a:spcAft>
              <a:buClr>
                <a:schemeClr val="lt1"/>
              </a:buClr>
              <a:buSzPts val="4500"/>
              <a:buFont typeface="Century Gothic"/>
              <a:buNone/>
            </a:pPr>
            <a:r>
              <a:rPr lang="en-GB" sz="3000">
                <a:latin typeface="Century Gothic"/>
                <a:ea typeface="Century Gothic"/>
                <a:cs typeface="Century Gothic"/>
                <a:sym typeface="Century Gothic"/>
              </a:rPr>
              <a:t>Audience, Purpose and Justification</a:t>
            </a:r>
            <a:endParaRPr sz="3000">
              <a:latin typeface="Century Gothic"/>
              <a:ea typeface="Century Gothic"/>
              <a:cs typeface="Century Gothic"/>
              <a:sym typeface="Century Gothic"/>
            </a:endParaRPr>
          </a:p>
        </p:txBody>
      </p:sp>
      <p:sp>
        <p:nvSpPr>
          <p:cNvPr id="450" name="Google Shape;450;p82"/>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3"/>
          <p:cNvSpPr txBox="1">
            <a:spLocks noGrp="1"/>
          </p:cNvSpPr>
          <p:nvPr>
            <p:ph type="title"/>
          </p:nvPr>
        </p:nvSpPr>
        <p:spPr>
          <a:xfrm>
            <a:off x="457438" y="54647"/>
            <a:ext cx="79290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a:latin typeface="Century Gothic"/>
                <a:ea typeface="Century Gothic"/>
                <a:cs typeface="Century Gothic"/>
                <a:sym typeface="Century Gothic"/>
              </a:rPr>
              <a:t>Audience </a:t>
            </a:r>
            <a:endParaRPr/>
          </a:p>
        </p:txBody>
      </p:sp>
      <p:sp>
        <p:nvSpPr>
          <p:cNvPr id="456" name="Google Shape;456;p83"/>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7</a:t>
            </a:fld>
            <a:endParaRPr/>
          </a:p>
        </p:txBody>
      </p:sp>
      <p:sp>
        <p:nvSpPr>
          <p:cNvPr id="457" name="Google Shape;457;p83"/>
          <p:cNvSpPr txBox="1"/>
          <p:nvPr/>
        </p:nvSpPr>
        <p:spPr>
          <a:xfrm>
            <a:off x="599400" y="1084750"/>
            <a:ext cx="8497500" cy="2989500"/>
          </a:xfrm>
          <a:prstGeom prst="rect">
            <a:avLst/>
          </a:prstGeom>
          <a:noFill/>
          <a:ln>
            <a:noFill/>
          </a:ln>
        </p:spPr>
        <p:txBody>
          <a:bodyPr spcFirstLastPara="1" wrap="square" lIns="68575" tIns="68575" rIns="68575" bIns="68575" anchor="t" anchorCtr="0">
            <a:noAutofit/>
          </a:bodyPr>
          <a:lstStyle/>
          <a:p>
            <a:pPr marL="342900" lvl="0" indent="-292100" algn="l" rtl="0">
              <a:lnSpc>
                <a:spcPct val="115000"/>
              </a:lnSpc>
              <a:spcBef>
                <a:spcPts val="1200"/>
              </a:spcBef>
              <a:spcAft>
                <a:spcPts val="0"/>
              </a:spcAft>
              <a:buClr>
                <a:schemeClr val="accent1"/>
              </a:buClr>
              <a:buSzPts val="2000"/>
              <a:buChar char="●"/>
            </a:pPr>
            <a:r>
              <a:rPr lang="en-GB" sz="2000" b="1">
                <a:solidFill>
                  <a:schemeClr val="accent1"/>
                </a:solidFill>
              </a:rPr>
              <a:t>Who is the reader? </a:t>
            </a:r>
            <a:endParaRPr sz="2000" b="1">
              <a:solidFill>
                <a:schemeClr val="accent1"/>
              </a:solidFill>
            </a:endParaRPr>
          </a:p>
          <a:p>
            <a:pPr marL="342900" lvl="0" indent="-292100" algn="l" rtl="0">
              <a:lnSpc>
                <a:spcPct val="115000"/>
              </a:lnSpc>
              <a:spcBef>
                <a:spcPts val="0"/>
              </a:spcBef>
              <a:spcAft>
                <a:spcPts val="0"/>
              </a:spcAft>
              <a:buClr>
                <a:schemeClr val="accent1"/>
              </a:buClr>
              <a:buSzPts val="2000"/>
              <a:buChar char="●"/>
            </a:pPr>
            <a:r>
              <a:rPr lang="en-GB" sz="2000" b="1">
                <a:solidFill>
                  <a:schemeClr val="accent1"/>
                </a:solidFill>
              </a:rPr>
              <a:t>What is the funding organization’s mission, goals and values? </a:t>
            </a:r>
            <a:endParaRPr sz="2000" b="1">
              <a:solidFill>
                <a:schemeClr val="accent1"/>
              </a:solidFill>
            </a:endParaRPr>
          </a:p>
          <a:p>
            <a:pPr marL="342900" lvl="0" indent="-292100" algn="l" rtl="0">
              <a:lnSpc>
                <a:spcPct val="115000"/>
              </a:lnSpc>
              <a:spcBef>
                <a:spcPts val="0"/>
              </a:spcBef>
              <a:spcAft>
                <a:spcPts val="0"/>
              </a:spcAft>
              <a:buClr>
                <a:schemeClr val="accent1"/>
              </a:buClr>
              <a:buSzPts val="2000"/>
              <a:buChar char="●"/>
            </a:pPr>
            <a:r>
              <a:rPr lang="en-GB" sz="2000" b="1">
                <a:solidFill>
                  <a:schemeClr val="accent1"/>
                </a:solidFill>
              </a:rPr>
              <a:t>How is your research project aligned with the funding organizations’ mission, goals and values?</a:t>
            </a:r>
            <a:endParaRPr sz="2000" b="1">
              <a:solidFill>
                <a:schemeClr val="accent1"/>
              </a:solidFill>
            </a:endParaRPr>
          </a:p>
        </p:txBody>
      </p:sp>
      <p:sp>
        <p:nvSpPr>
          <p:cNvPr id="458" name="Google Shape;458;p83"/>
          <p:cNvSpPr txBox="1"/>
          <p:nvPr/>
        </p:nvSpPr>
        <p:spPr>
          <a:xfrm>
            <a:off x="4146619" y="3462750"/>
            <a:ext cx="4882500" cy="1680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GB" sz="1200">
                <a:solidFill>
                  <a:srgbClr val="222222"/>
                </a:solidFill>
                <a:highlight>
                  <a:srgbClr val="FFFFFF"/>
                </a:highlight>
              </a:rPr>
              <a:t>“...we promote and demonstrate democratic values abroad, and advance a free, peaceful, and prosperous world. In support of America's foreign policy, …leads the U.S. Government's international development and disaster assistance through partnerships and investments that save lives, reduce poverty, strengthen democratic governance, and help people emerge from humanitarian crises and progress beyond assistance.”</a:t>
            </a:r>
            <a:endParaRPr sz="1000">
              <a:solidFill>
                <a:srgbClr val="222222"/>
              </a:solidFill>
            </a:endParaRPr>
          </a:p>
        </p:txBody>
      </p:sp>
      <p:pic>
        <p:nvPicPr>
          <p:cNvPr id="459" name="Google Shape;459;p83"/>
          <p:cNvPicPr preferRelativeResize="0"/>
          <p:nvPr/>
        </p:nvPicPr>
        <p:blipFill>
          <a:blip r:embed="rId3">
            <a:alphaModFix/>
          </a:blip>
          <a:stretch>
            <a:fillRect/>
          </a:stretch>
        </p:blipFill>
        <p:spPr>
          <a:xfrm>
            <a:off x="5892694" y="2571750"/>
            <a:ext cx="872381" cy="872381"/>
          </a:xfrm>
          <a:prstGeom prst="rect">
            <a:avLst/>
          </a:prstGeom>
          <a:noFill/>
          <a:ln>
            <a:noFill/>
          </a:ln>
        </p:spPr>
      </p:pic>
      <p:pic>
        <p:nvPicPr>
          <p:cNvPr id="460" name="Google Shape;460;p83"/>
          <p:cNvPicPr preferRelativeResize="0"/>
          <p:nvPr/>
        </p:nvPicPr>
        <p:blipFill>
          <a:blip r:embed="rId4">
            <a:alphaModFix/>
          </a:blip>
          <a:stretch>
            <a:fillRect/>
          </a:stretch>
        </p:blipFill>
        <p:spPr>
          <a:xfrm>
            <a:off x="907744" y="2814015"/>
            <a:ext cx="1427381" cy="630113"/>
          </a:xfrm>
          <a:prstGeom prst="rect">
            <a:avLst/>
          </a:prstGeom>
          <a:noFill/>
          <a:ln>
            <a:noFill/>
          </a:ln>
        </p:spPr>
      </p:pic>
      <p:sp>
        <p:nvSpPr>
          <p:cNvPr id="461" name="Google Shape;461;p83"/>
          <p:cNvSpPr txBox="1"/>
          <p:nvPr/>
        </p:nvSpPr>
        <p:spPr>
          <a:xfrm>
            <a:off x="346988" y="3612056"/>
            <a:ext cx="3345300" cy="1334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GB" sz="1300">
                <a:solidFill>
                  <a:schemeClr val="dk1"/>
                </a:solidFill>
                <a:highlight>
                  <a:srgbClr val="FFFFFF"/>
                </a:highlight>
              </a:rPr>
              <a:t>NORRAG’s core mandate is to address under-researched questions of quality and equity in key issues in education and development, and in amplifying under-represented expertise particularly from the South.</a:t>
            </a:r>
            <a:endParaRPr sz="1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4"/>
          <p:cNvSpPr txBox="1">
            <a:spLocks noGrp="1"/>
          </p:cNvSpPr>
          <p:nvPr>
            <p:ph type="title"/>
          </p:nvPr>
        </p:nvSpPr>
        <p:spPr>
          <a:xfrm>
            <a:off x="467544" y="85903"/>
            <a:ext cx="79290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a:latin typeface="Century Gothic"/>
                <a:ea typeface="Century Gothic"/>
                <a:cs typeface="Century Gothic"/>
                <a:sym typeface="Century Gothic"/>
              </a:rPr>
              <a:t>Purpose</a:t>
            </a:r>
            <a:endParaRPr/>
          </a:p>
        </p:txBody>
      </p:sp>
      <p:sp>
        <p:nvSpPr>
          <p:cNvPr id="467" name="Google Shape;467;p84"/>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8</a:t>
            </a:fld>
            <a:endParaRPr/>
          </a:p>
        </p:txBody>
      </p:sp>
      <p:sp>
        <p:nvSpPr>
          <p:cNvPr id="468" name="Google Shape;468;p84"/>
          <p:cNvSpPr txBox="1"/>
          <p:nvPr/>
        </p:nvSpPr>
        <p:spPr>
          <a:xfrm>
            <a:off x="331801" y="1165825"/>
            <a:ext cx="8200500" cy="991500"/>
          </a:xfrm>
          <a:prstGeom prst="rect">
            <a:avLst/>
          </a:prstGeom>
          <a:noFill/>
          <a:ln>
            <a:noFill/>
          </a:ln>
        </p:spPr>
        <p:txBody>
          <a:bodyPr spcFirstLastPara="1" wrap="square" lIns="68575" tIns="68575" rIns="68575" bIns="68575" anchor="t" anchorCtr="0">
            <a:noAutofit/>
          </a:bodyPr>
          <a:lstStyle/>
          <a:p>
            <a:pPr marL="342900" lvl="0" indent="-304800" algn="l" rtl="0">
              <a:lnSpc>
                <a:spcPct val="115000"/>
              </a:lnSpc>
              <a:spcBef>
                <a:spcPts val="1200"/>
              </a:spcBef>
              <a:spcAft>
                <a:spcPts val="0"/>
              </a:spcAft>
              <a:buClr>
                <a:schemeClr val="accent1"/>
              </a:buClr>
              <a:buSzPts val="2200"/>
              <a:buChar char="●"/>
            </a:pPr>
            <a:r>
              <a:rPr lang="en-GB" sz="2200" b="1">
                <a:solidFill>
                  <a:schemeClr val="accent1"/>
                </a:solidFill>
              </a:rPr>
              <a:t>What is the purpose or goal of your research project?</a:t>
            </a:r>
            <a:endParaRPr sz="1100"/>
          </a:p>
        </p:txBody>
      </p:sp>
      <p:sp>
        <p:nvSpPr>
          <p:cNvPr id="469" name="Google Shape;469;p84"/>
          <p:cNvSpPr txBox="1"/>
          <p:nvPr/>
        </p:nvSpPr>
        <p:spPr>
          <a:xfrm>
            <a:off x="1257444" y="2016825"/>
            <a:ext cx="6349200" cy="4926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GB" sz="2300"/>
              <a:t>Problem       +       Gap          =        Purpose</a:t>
            </a:r>
            <a:endParaRPr sz="2300"/>
          </a:p>
        </p:txBody>
      </p:sp>
      <p:pic>
        <p:nvPicPr>
          <p:cNvPr id="470" name="Google Shape;470;p84"/>
          <p:cNvPicPr preferRelativeResize="0"/>
          <p:nvPr/>
        </p:nvPicPr>
        <p:blipFill>
          <a:blip r:embed="rId3">
            <a:alphaModFix/>
          </a:blip>
          <a:stretch>
            <a:fillRect/>
          </a:stretch>
        </p:blipFill>
        <p:spPr>
          <a:xfrm>
            <a:off x="1392469" y="2509438"/>
            <a:ext cx="1006821" cy="1120688"/>
          </a:xfrm>
          <a:prstGeom prst="rect">
            <a:avLst/>
          </a:prstGeom>
          <a:noFill/>
          <a:ln>
            <a:noFill/>
          </a:ln>
        </p:spPr>
      </p:pic>
      <p:pic>
        <p:nvPicPr>
          <p:cNvPr id="471" name="Google Shape;471;p84"/>
          <p:cNvPicPr preferRelativeResize="0"/>
          <p:nvPr/>
        </p:nvPicPr>
        <p:blipFill>
          <a:blip r:embed="rId4">
            <a:alphaModFix/>
          </a:blip>
          <a:stretch>
            <a:fillRect/>
          </a:stretch>
        </p:blipFill>
        <p:spPr>
          <a:xfrm>
            <a:off x="3506850" y="2553781"/>
            <a:ext cx="1375987" cy="1032000"/>
          </a:xfrm>
          <a:prstGeom prst="rect">
            <a:avLst/>
          </a:prstGeom>
          <a:noFill/>
          <a:ln>
            <a:noFill/>
          </a:ln>
        </p:spPr>
      </p:pic>
      <p:pic>
        <p:nvPicPr>
          <p:cNvPr id="472" name="Google Shape;472;p84"/>
          <p:cNvPicPr preferRelativeResize="0"/>
          <p:nvPr/>
        </p:nvPicPr>
        <p:blipFill>
          <a:blip r:embed="rId5">
            <a:alphaModFix/>
          </a:blip>
          <a:stretch>
            <a:fillRect/>
          </a:stretch>
        </p:blipFill>
        <p:spPr>
          <a:xfrm>
            <a:off x="5879293" y="2574000"/>
            <a:ext cx="1486516" cy="99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5"/>
          <p:cNvSpPr txBox="1">
            <a:spLocks noGrp="1"/>
          </p:cNvSpPr>
          <p:nvPr>
            <p:ph type="title"/>
          </p:nvPr>
        </p:nvSpPr>
        <p:spPr>
          <a:xfrm>
            <a:off x="467544" y="85903"/>
            <a:ext cx="7929000" cy="72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3000"/>
              <a:buFont typeface="Century Gothic"/>
              <a:buNone/>
            </a:pPr>
            <a:r>
              <a:rPr lang="en-GB">
                <a:latin typeface="Century Gothic"/>
                <a:ea typeface="Century Gothic"/>
                <a:cs typeface="Century Gothic"/>
                <a:sym typeface="Century Gothic"/>
              </a:rPr>
              <a:t>Purpose</a:t>
            </a:r>
            <a:endParaRPr/>
          </a:p>
        </p:txBody>
      </p:sp>
      <p:sp>
        <p:nvSpPr>
          <p:cNvPr id="478" name="Google Shape;478;p85"/>
          <p:cNvSpPr txBox="1">
            <a:spLocks noGrp="1"/>
          </p:cNvSpPr>
          <p:nvPr>
            <p:ph type="sldNum" idx="12"/>
          </p:nvPr>
        </p:nvSpPr>
        <p:spPr>
          <a:xfrm>
            <a:off x="8082390" y="4731990"/>
            <a:ext cx="796800" cy="273900"/>
          </a:xfrm>
          <a:prstGeom prst="rect">
            <a:avLst/>
          </a:prstGeom>
          <a:noFill/>
          <a:ln>
            <a:noFill/>
          </a:ln>
        </p:spPr>
        <p:txBody>
          <a:bodyPr spcFirstLastPara="1" wrap="square" lIns="68575" tIns="34275" rIns="68575" bIns="8100" anchor="b" anchorCtr="0">
            <a:noAutofit/>
          </a:bodyPr>
          <a:lstStyle/>
          <a:p>
            <a:pPr marL="0" lvl="0" indent="0" algn="r" rtl="0">
              <a:lnSpc>
                <a:spcPct val="100000"/>
              </a:lnSpc>
              <a:spcBef>
                <a:spcPts val="0"/>
              </a:spcBef>
              <a:spcAft>
                <a:spcPts val="0"/>
              </a:spcAft>
              <a:buSzPts val="800"/>
              <a:buNone/>
            </a:pPr>
            <a:fld id="{00000000-1234-1234-1234-123412341234}" type="slidenum">
              <a:rPr lang="en-GB"/>
              <a:t>9</a:t>
            </a:fld>
            <a:endParaRPr/>
          </a:p>
        </p:txBody>
      </p:sp>
      <p:sp>
        <p:nvSpPr>
          <p:cNvPr id="479" name="Google Shape;479;p85"/>
          <p:cNvSpPr txBox="1"/>
          <p:nvPr/>
        </p:nvSpPr>
        <p:spPr>
          <a:xfrm>
            <a:off x="433913" y="1025400"/>
            <a:ext cx="8371500" cy="2518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None/>
            </a:pPr>
            <a:r>
              <a:rPr lang="en-GB" sz="2200" b="1">
                <a:solidFill>
                  <a:schemeClr val="accent1"/>
                </a:solidFill>
              </a:rPr>
              <a:t>Read these project descriptions. What problem and gap are they addressing? What is the purpose of each? </a:t>
            </a:r>
            <a:endParaRPr sz="2200" b="1">
              <a:solidFill>
                <a:schemeClr val="accent1"/>
              </a:solidFill>
            </a:endParaRPr>
          </a:p>
          <a:p>
            <a:pPr marL="0" lvl="0" indent="0" algn="l" rtl="0">
              <a:spcBef>
                <a:spcPts val="0"/>
              </a:spcBef>
              <a:spcAft>
                <a:spcPts val="0"/>
              </a:spcAft>
              <a:buNone/>
            </a:pPr>
            <a:endParaRPr sz="1100"/>
          </a:p>
        </p:txBody>
      </p:sp>
      <p:sp>
        <p:nvSpPr>
          <p:cNvPr id="480" name="Google Shape;480;p85"/>
          <p:cNvSpPr txBox="1"/>
          <p:nvPr/>
        </p:nvSpPr>
        <p:spPr>
          <a:xfrm>
            <a:off x="925763" y="2050547"/>
            <a:ext cx="7292400" cy="110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GB" sz="1400" dirty="0"/>
              <a:t>On the rural island of Great Place, </a:t>
            </a:r>
            <a:r>
              <a:rPr lang="en-GB" sz="1400" dirty="0" err="1"/>
              <a:t>XYZCountry</a:t>
            </a:r>
            <a:r>
              <a:rPr lang="en-GB" sz="1400" dirty="0"/>
              <a:t>, Organization A and Organization B designed and implemented a DRR-ECD intervention to provide preschool children and teachers with information and resources to help them mitigate and respond appropriately to disasters that occur on the island (earthquakes, floods, and landslides).</a:t>
            </a:r>
            <a:endParaRPr sz="1400" dirty="0"/>
          </a:p>
        </p:txBody>
      </p:sp>
      <p:sp>
        <p:nvSpPr>
          <p:cNvPr id="481" name="Google Shape;481;p85"/>
          <p:cNvSpPr txBox="1"/>
          <p:nvPr/>
        </p:nvSpPr>
        <p:spPr>
          <a:xfrm>
            <a:off x="925763" y="3370744"/>
            <a:ext cx="7387800" cy="1361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GB" sz="1400">
                <a:solidFill>
                  <a:schemeClr val="dk1"/>
                </a:solidFill>
                <a:highlight>
                  <a:srgbClr val="FFFFFF"/>
                </a:highlight>
              </a:rPr>
              <a:t>The project will use action research to produce case studies on inclusive distance learning using information and communication technologies. Using comparative data, this study will generate knowledge relevant for improving the quality of distance teaching and learning in developing country contexts. It will strengthen capacity of teachers to use technology and professional learning communities to enhance their practices and promote sustainable teacher professional development approaches. </a:t>
            </a:r>
            <a:endParaRPr sz="1500">
              <a:solidFill>
                <a:schemeClr val="dk1"/>
              </a:solidFill>
            </a:endParaRPr>
          </a:p>
        </p:txBody>
      </p:sp>
      <p:sp>
        <p:nvSpPr>
          <p:cNvPr id="482" name="Google Shape;482;p85"/>
          <p:cNvSpPr txBox="1"/>
          <p:nvPr/>
        </p:nvSpPr>
        <p:spPr>
          <a:xfrm>
            <a:off x="351094" y="1975950"/>
            <a:ext cx="515400" cy="364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GB" sz="3100" b="1">
                <a:solidFill>
                  <a:schemeClr val="accent5"/>
                </a:solidFill>
              </a:rPr>
              <a:t>A</a:t>
            </a:r>
            <a:endParaRPr sz="3100" b="1">
              <a:solidFill>
                <a:schemeClr val="accent5"/>
              </a:solidFill>
            </a:endParaRPr>
          </a:p>
        </p:txBody>
      </p:sp>
      <p:sp>
        <p:nvSpPr>
          <p:cNvPr id="483" name="Google Shape;483;p85"/>
          <p:cNvSpPr txBox="1"/>
          <p:nvPr/>
        </p:nvSpPr>
        <p:spPr>
          <a:xfrm>
            <a:off x="263606" y="3755231"/>
            <a:ext cx="515400" cy="651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GB" sz="3100" b="1">
                <a:solidFill>
                  <a:schemeClr val="accent5"/>
                </a:solidFill>
              </a:rPr>
              <a:t>B</a:t>
            </a:r>
            <a:endParaRPr sz="3100" b="1">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is">
  <a:themeElements>
    <a:clrScheme name="KiX Colors">
      <a:dk1>
        <a:srgbClr val="000000"/>
      </a:dk1>
      <a:lt1>
        <a:srgbClr val="FFFFFF"/>
      </a:lt1>
      <a:dk2>
        <a:srgbClr val="767676"/>
      </a:dk2>
      <a:lt2>
        <a:srgbClr val="43D596"/>
      </a:lt2>
      <a:accent1>
        <a:srgbClr val="061F70"/>
      </a:accent1>
      <a:accent2>
        <a:srgbClr val="4677C0"/>
      </a:accent2>
      <a:accent3>
        <a:srgbClr val="7BC7D1"/>
      </a:accent3>
      <a:accent4>
        <a:srgbClr val="EDCD20"/>
      </a:accent4>
      <a:accent5>
        <a:srgbClr val="F8912B"/>
      </a:accent5>
      <a:accent6>
        <a:srgbClr val="8DB554"/>
      </a:accent6>
      <a:hlink>
        <a:srgbClr val="3C3C3C"/>
      </a:hlink>
      <a:folHlink>
        <a:srgbClr val="7676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is">
  <a:themeElements>
    <a:clrScheme name="KiX Colors">
      <a:dk1>
        <a:srgbClr val="000000"/>
      </a:dk1>
      <a:lt1>
        <a:srgbClr val="FFFFFF"/>
      </a:lt1>
      <a:dk2>
        <a:srgbClr val="767676"/>
      </a:dk2>
      <a:lt2>
        <a:srgbClr val="43D596"/>
      </a:lt2>
      <a:accent1>
        <a:srgbClr val="061F70"/>
      </a:accent1>
      <a:accent2>
        <a:srgbClr val="4677C0"/>
      </a:accent2>
      <a:accent3>
        <a:srgbClr val="7BC7D1"/>
      </a:accent3>
      <a:accent4>
        <a:srgbClr val="EDCD20"/>
      </a:accent4>
      <a:accent5>
        <a:srgbClr val="F8912B"/>
      </a:accent5>
      <a:accent6>
        <a:srgbClr val="8DB554"/>
      </a:accent6>
      <a:hlink>
        <a:srgbClr val="3C3C3C"/>
      </a:hlink>
      <a:folHlink>
        <a:srgbClr val="7676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cis">
  <a:themeElements>
    <a:clrScheme name="KiX Colors">
      <a:dk1>
        <a:srgbClr val="000000"/>
      </a:dk1>
      <a:lt1>
        <a:srgbClr val="FFFFFF"/>
      </a:lt1>
      <a:dk2>
        <a:srgbClr val="767676"/>
      </a:dk2>
      <a:lt2>
        <a:srgbClr val="43D596"/>
      </a:lt2>
      <a:accent1>
        <a:srgbClr val="061F70"/>
      </a:accent1>
      <a:accent2>
        <a:srgbClr val="4677C0"/>
      </a:accent2>
      <a:accent3>
        <a:srgbClr val="7BC7D1"/>
      </a:accent3>
      <a:accent4>
        <a:srgbClr val="EDCD20"/>
      </a:accent4>
      <a:accent5>
        <a:srgbClr val="F8912B"/>
      </a:accent5>
      <a:accent6>
        <a:srgbClr val="8DB554"/>
      </a:accent6>
      <a:hlink>
        <a:srgbClr val="3C3C3C"/>
      </a:hlink>
      <a:folHlink>
        <a:srgbClr val="7676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is">
  <a:themeElements>
    <a:clrScheme name="KiX Colors">
      <a:dk1>
        <a:srgbClr val="000000"/>
      </a:dk1>
      <a:lt1>
        <a:srgbClr val="FFFFFF"/>
      </a:lt1>
      <a:dk2>
        <a:srgbClr val="767676"/>
      </a:dk2>
      <a:lt2>
        <a:srgbClr val="43D596"/>
      </a:lt2>
      <a:accent1>
        <a:srgbClr val="061F70"/>
      </a:accent1>
      <a:accent2>
        <a:srgbClr val="4677C0"/>
      </a:accent2>
      <a:accent3>
        <a:srgbClr val="7BC7D1"/>
      </a:accent3>
      <a:accent4>
        <a:srgbClr val="EDCD20"/>
      </a:accent4>
      <a:accent5>
        <a:srgbClr val="F8912B"/>
      </a:accent5>
      <a:accent6>
        <a:srgbClr val="8DB554"/>
      </a:accent6>
      <a:hlink>
        <a:srgbClr val="3C3C3C"/>
      </a:hlink>
      <a:folHlink>
        <a:srgbClr val="7676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4351</Words>
  <Application>Microsoft Macintosh PowerPoint</Application>
  <PresentationFormat>On-screen Show (16:9)</PresentationFormat>
  <Paragraphs>531</Paragraphs>
  <Slides>44</Slides>
  <Notes>44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44</vt:i4>
      </vt:variant>
    </vt:vector>
  </HeadingPairs>
  <TitlesOfParts>
    <vt:vector size="55" baseType="lpstr">
      <vt:lpstr>Noto Sans Symbols</vt:lpstr>
      <vt:lpstr>Calibri</vt:lpstr>
      <vt:lpstr>Courier New</vt:lpstr>
      <vt:lpstr>Arial</vt:lpstr>
      <vt:lpstr>Noto Sans</vt:lpstr>
      <vt:lpstr>Century Gothic</vt:lpstr>
      <vt:lpstr>Simple Light</vt:lpstr>
      <vt:lpstr>1_Concis</vt:lpstr>
      <vt:lpstr>1_Concis</vt:lpstr>
      <vt:lpstr>1_Concis</vt:lpstr>
      <vt:lpstr>1_Concis</vt:lpstr>
      <vt:lpstr>PowerPoint Presentation</vt:lpstr>
      <vt:lpstr>Speakers</vt:lpstr>
      <vt:lpstr>Agenda</vt:lpstr>
      <vt:lpstr>The proposal: What do readers want to know?</vt:lpstr>
      <vt:lpstr>What are the common elements of a proposal?</vt:lpstr>
      <vt:lpstr>1. The Who and Why  Audience, Purpose and Justification</vt:lpstr>
      <vt:lpstr>Audience </vt:lpstr>
      <vt:lpstr>Purpose</vt:lpstr>
      <vt:lpstr>Purpose</vt:lpstr>
      <vt:lpstr>Justification</vt:lpstr>
      <vt:lpstr>Justification - Consider this proposal excerpt:</vt:lpstr>
      <vt:lpstr>2. The What  Activities/Process, Outputs, Outcomes, Impact</vt:lpstr>
      <vt:lpstr>The What? Program Description</vt:lpstr>
      <vt:lpstr>Theory of Change</vt:lpstr>
      <vt:lpstr>Elements of THEORY of CHANGE</vt:lpstr>
      <vt:lpstr>Activities</vt:lpstr>
      <vt:lpstr>PowerPoint Presentation</vt:lpstr>
      <vt:lpstr>Results</vt:lpstr>
      <vt:lpstr>PowerPoint Presentation</vt:lpstr>
      <vt:lpstr>Theory of Change (example)</vt:lpstr>
      <vt:lpstr>Activities pathway</vt:lpstr>
      <vt:lpstr>Assumptions and Risks </vt:lpstr>
      <vt:lpstr>Questions or comments?</vt:lpstr>
      <vt:lpstr>3. The How Project Design and Methodology</vt:lpstr>
      <vt:lpstr>Research Proposal: Project Design and Methodology</vt:lpstr>
      <vt:lpstr>Research Proposal: Project Design and Methodology</vt:lpstr>
      <vt:lpstr>Research Proposal: Project Design and Methodology</vt:lpstr>
      <vt:lpstr>3. The How Time Planning</vt:lpstr>
      <vt:lpstr>Research Proposal: Time Planning</vt:lpstr>
      <vt:lpstr>Research Proposal: Time Planning</vt:lpstr>
      <vt:lpstr>Research Proposal: Time Planning</vt:lpstr>
      <vt:lpstr>3. The How Budget   Money Talks!   </vt:lpstr>
      <vt:lpstr>Research Proposal: Budget from resources needed</vt:lpstr>
      <vt:lpstr>Research Proposal: Budget from resources needed</vt:lpstr>
      <vt:lpstr>Research Proposal: Budget from resources needed</vt:lpstr>
      <vt:lpstr>Research Proposal: Budget from resources needed</vt:lpstr>
      <vt:lpstr>Research Proposal: Budget from resources needed</vt:lpstr>
      <vt:lpstr>Research Proposal: Budget from resources needed</vt:lpstr>
      <vt:lpstr>Questions or comments?</vt:lpstr>
      <vt:lpstr>4. The So What -  Measuring Results and Sharing Knowledge</vt:lpstr>
      <vt:lpstr>Monitor and Evaluate Results</vt:lpstr>
      <vt:lpstr>Sharing Knowledge</vt:lpstr>
      <vt:lpstr>Questions or comments?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Veronika Mosolova</cp:lastModifiedBy>
  <cp:revision>3</cp:revision>
  <dcterms:modified xsi:type="dcterms:W3CDTF">2023-08-09T08:12:12Z</dcterms:modified>
</cp:coreProperties>
</file>